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64" r:id="rId2"/>
    <p:sldId id="354" r:id="rId3"/>
    <p:sldId id="366" r:id="rId4"/>
    <p:sldId id="346" r:id="rId5"/>
    <p:sldId id="387" r:id="rId6"/>
    <p:sldId id="353" r:id="rId7"/>
    <p:sldId id="259" r:id="rId8"/>
    <p:sldId id="388" r:id="rId9"/>
    <p:sldId id="390" r:id="rId10"/>
    <p:sldId id="391" r:id="rId11"/>
    <p:sldId id="389" r:id="rId12"/>
    <p:sldId id="260" r:id="rId13"/>
    <p:sldId id="261" r:id="rId14"/>
    <p:sldId id="392" r:id="rId15"/>
    <p:sldId id="262" r:id="rId16"/>
    <p:sldId id="285" r:id="rId17"/>
    <p:sldId id="394" r:id="rId18"/>
    <p:sldId id="393" r:id="rId19"/>
    <p:sldId id="286" r:id="rId20"/>
    <p:sldId id="287" r:id="rId21"/>
    <p:sldId id="289" r:id="rId22"/>
    <p:sldId id="288" r:id="rId23"/>
    <p:sldId id="290" r:id="rId24"/>
    <p:sldId id="325" r:id="rId25"/>
    <p:sldId id="292" r:id="rId26"/>
    <p:sldId id="293" r:id="rId27"/>
    <p:sldId id="294" r:id="rId28"/>
    <p:sldId id="326" r:id="rId29"/>
    <p:sldId id="327" r:id="rId30"/>
    <p:sldId id="296" r:id="rId31"/>
    <p:sldId id="328" r:id="rId32"/>
    <p:sldId id="297" r:id="rId33"/>
    <p:sldId id="298" r:id="rId34"/>
    <p:sldId id="329" r:id="rId35"/>
    <p:sldId id="330" r:id="rId36"/>
    <p:sldId id="299" r:id="rId37"/>
    <p:sldId id="383" r:id="rId38"/>
    <p:sldId id="384" r:id="rId39"/>
    <p:sldId id="334" r:id="rId40"/>
    <p:sldId id="301" r:id="rId41"/>
    <p:sldId id="335" r:id="rId42"/>
    <p:sldId id="336" r:id="rId43"/>
    <p:sldId id="386" r:id="rId44"/>
    <p:sldId id="337" r:id="rId45"/>
    <p:sldId id="302" r:id="rId46"/>
    <p:sldId id="338" r:id="rId47"/>
    <p:sldId id="340" r:id="rId48"/>
    <p:sldId id="341" r:id="rId49"/>
    <p:sldId id="342" r:id="rId50"/>
    <p:sldId id="343" r:id="rId51"/>
    <p:sldId id="344" r:id="rId52"/>
    <p:sldId id="324" r:id="rId53"/>
    <p:sldId id="303" r:id="rId54"/>
    <p:sldId id="332" r:id="rId55"/>
    <p:sldId id="304" r:id="rId56"/>
    <p:sldId id="333" r:id="rId57"/>
    <p:sldId id="305" r:id="rId58"/>
    <p:sldId id="306" r:id="rId59"/>
    <p:sldId id="307" r:id="rId60"/>
    <p:sldId id="308" r:id="rId61"/>
    <p:sldId id="309" r:id="rId62"/>
    <p:sldId id="310" r:id="rId63"/>
    <p:sldId id="312" r:id="rId64"/>
    <p:sldId id="313" r:id="rId65"/>
    <p:sldId id="314" r:id="rId66"/>
    <p:sldId id="385" r:id="rId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1308"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DE2DEF-62D2-419F-BC0D-55B1406D1A54}" type="datetimeFigureOut">
              <a:rPr lang="zh-CN" altLang="en-US" smtClean="0"/>
              <a:t>2021/6/24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53CA1C-F57E-4756-B950-7249BE317659}" type="slidenum">
              <a:rPr lang="zh-CN" altLang="en-US" smtClean="0"/>
              <a:t>‹#›</a:t>
            </a:fld>
            <a:endParaRPr lang="zh-CN" altLang="en-US"/>
          </a:p>
        </p:txBody>
      </p:sp>
    </p:spTree>
    <p:extLst>
      <p:ext uri="{BB962C8B-B14F-4D97-AF65-F5344CB8AC3E}">
        <p14:creationId xmlns:p14="http://schemas.microsoft.com/office/powerpoint/2010/main" val="35649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672916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3467201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194028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3433710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2585094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1212928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2953399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2863098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43368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717505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85322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372916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3100376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2443420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2949323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813575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663046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858790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3141521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436899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1480463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1700935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236419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974186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1503375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252678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320756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3315759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p:spPr>
        <p:txBody>
          <a:bodyPr/>
          <a:lstStyle/>
          <a:p>
            <a:pPr eaLnBrk="1" hangingPunct="1"/>
            <a:endParaRPr lang="zh-CN" altLang="en-US" dirty="0" smtClean="0"/>
          </a:p>
        </p:txBody>
      </p:sp>
    </p:spTree>
    <p:extLst>
      <p:ext uri="{BB962C8B-B14F-4D97-AF65-F5344CB8AC3E}">
        <p14:creationId xmlns:p14="http://schemas.microsoft.com/office/powerpoint/2010/main" val="2476019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a:noFill/>
        </p:spPr>
        <p:txBody>
          <a:bodyPr/>
          <a:lstStyle/>
          <a:p>
            <a:pPr eaLnBrk="1" hangingPunct="1"/>
            <a:endParaRPr lang="en-US" altLang="zh-CN" smtClean="0"/>
          </a:p>
          <a:p>
            <a:pPr eaLnBrk="1" hangingPunct="1"/>
            <a:endParaRPr lang="zh-CN" altLang="en-US" smtClean="0"/>
          </a:p>
        </p:txBody>
      </p:sp>
    </p:spTree>
    <p:extLst>
      <p:ext uri="{BB962C8B-B14F-4D97-AF65-F5344CB8AC3E}">
        <p14:creationId xmlns:p14="http://schemas.microsoft.com/office/powerpoint/2010/main" val="2261924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975079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196737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369262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55758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541779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4145530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2021/6/24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Churchill's%20childhood.avi" TargetMode="External"/></Relationships>
</file>

<file path=ppt/slides/_rels/slide15.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16.xml"/><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17.xml"/><Relationship Id="rId4" Type="http://schemas.openxmlformats.org/officeDocument/2006/relationships/slide" Target="slide20.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15.xml"/><Relationship Id="rId7" Type="http://schemas.openxmlformats.org/officeDocument/2006/relationships/slide" Target="slide3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slide" Target="slide5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48.xml"/><Relationship Id="rId7" Type="http://schemas.openxmlformats.org/officeDocument/2006/relationships/slide" Target="slide4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slide" Target="slide56.xml"/><Relationship Id="rId4" Type="http://schemas.openxmlformats.org/officeDocument/2006/relationships/slide" Target="slide6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slide" Target="slide61.xml"/></Relationships>
</file>

<file path=ppt/slides/_rels/slide23.xml.rels><?xml version="1.0" encoding="UTF-8" standalone="yes"?>
<Relationships xmlns="http://schemas.openxmlformats.org/package/2006/relationships"><Relationship Id="rId3" Type="http://schemas.openxmlformats.org/officeDocument/2006/relationships/slide" Target="slide50.xml"/><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62.xml"/><Relationship Id="rId4" Type="http://schemas.openxmlformats.org/officeDocument/2006/relationships/slide" Target="slide5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2.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23.xml"/><Relationship Id="rId4" Type="http://schemas.openxmlformats.org/officeDocument/2006/relationships/slide" Target="slide7.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6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slide" Target="slide6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5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slide" Target="slide24.xml"/><Relationship Id="rId5" Type="http://schemas.openxmlformats.org/officeDocument/2006/relationships/image" Target="../media/image2.png"/><Relationship Id="rId4" Type="http://schemas.openxmlformats.org/officeDocument/2006/relationships/slide" Target="slide52.xml"/></Relationships>
</file>

<file path=ppt/slides/_rels/slide6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52.jpg"/><Relationship Id="rId4" Type="http://schemas.openxmlformats.org/officeDocument/2006/relationships/slide" Target="slide15.xml"/></Relationships>
</file>

<file path=ppt/slides/_rels/slide6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jpeg"/><Relationship Id="rId7" Type="http://schemas.openxmlformats.org/officeDocument/2006/relationships/slide" Target="slide8.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47.xml"/><Relationship Id="rId5" Type="http://schemas.openxmlformats.org/officeDocument/2006/relationships/slide" Target="slide15.xml"/><Relationship Id="rId4" Type="http://schemas.openxmlformats.org/officeDocument/2006/relationships/slide" Target="slide11.xml"/><Relationship Id="rId9" Type="http://schemas.openxmlformats.org/officeDocument/2006/relationships/slide" Target="slide6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slide" Target="slide1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3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slide" Target="slide34.xml"/><Relationship Id="rId4" Type="http://schemas.openxmlformats.org/officeDocument/2006/relationships/slide" Target="slide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80920"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rot="20809805">
            <a:off x="2837338" y="1640051"/>
            <a:ext cx="6480720" cy="1446550"/>
          </a:xfrm>
          <a:prstGeom prst="rect">
            <a:avLst/>
          </a:prstGeom>
          <a:noFill/>
        </p:spPr>
        <p:txBody>
          <a:bodyPr wrap="square" rtlCol="0">
            <a:spAutoFit/>
          </a:bodyPr>
          <a:lstStyle/>
          <a:p>
            <a:r>
              <a:rPr lang="en-US" altLang="zh-CN" sz="8800" b="1" dirty="0" smtClean="0">
                <a:solidFill>
                  <a:schemeClr val="bg1"/>
                </a:solidFill>
                <a:latin typeface="Mistral" panose="03090702030407020403" pitchFamily="66" charset="0"/>
              </a:rPr>
              <a:t>All in the Past</a:t>
            </a:r>
            <a:endParaRPr lang="zh-CN" altLang="en-US" sz="8800" b="1" dirty="0">
              <a:solidFill>
                <a:schemeClr val="bg1"/>
              </a:solidFill>
              <a:latin typeface="Mistral" panose="03090702030407020403" pitchFamily="66" charset="0"/>
            </a:endParaRPr>
          </a:p>
        </p:txBody>
      </p:sp>
      <p:sp>
        <p:nvSpPr>
          <p:cNvPr id="6" name="矩形 5"/>
          <p:cNvSpPr/>
          <p:nvPr/>
        </p:nvSpPr>
        <p:spPr>
          <a:xfrm>
            <a:off x="3563887" y="4797152"/>
            <a:ext cx="4418774" cy="1077218"/>
          </a:xfrm>
          <a:prstGeom prst="rect">
            <a:avLst/>
          </a:prstGeom>
        </p:spPr>
        <p:txBody>
          <a:bodyPr wrap="none">
            <a:spAutoFit/>
          </a:bodyPr>
          <a:lstStyle/>
          <a:p>
            <a:pPr lvl="0" fontAlgn="base">
              <a:spcBef>
                <a:spcPct val="0"/>
              </a:spcBef>
              <a:spcAft>
                <a:spcPct val="0"/>
              </a:spcAft>
              <a:buSzPct val="120000"/>
              <a:defRPr/>
            </a:pPr>
            <a:r>
              <a:rPr lang="en-US" altLang="zh-CN" sz="3200" b="1" dirty="0">
                <a:solidFill>
                  <a:schemeClr val="bg1">
                    <a:lumMod val="95000"/>
                  </a:schemeClr>
                </a:solidFill>
                <a:latin typeface="Palatino Roman" pitchFamily="18" charset="0"/>
                <a:ea typeface="宋体" pitchFamily="2" charset="-122"/>
              </a:rPr>
              <a:t>Winston </a:t>
            </a:r>
            <a:r>
              <a:rPr lang="en-US" altLang="zh-CN" sz="3200" b="1" dirty="0" smtClean="0">
                <a:solidFill>
                  <a:schemeClr val="bg1">
                    <a:lumMod val="95000"/>
                  </a:schemeClr>
                </a:solidFill>
                <a:latin typeface="Palatino Roman" pitchFamily="18" charset="0"/>
                <a:ea typeface="宋体" pitchFamily="2" charset="-122"/>
              </a:rPr>
              <a:t>Churchill</a:t>
            </a:r>
          </a:p>
          <a:p>
            <a:pPr lvl="0" fontAlgn="base">
              <a:spcBef>
                <a:spcPct val="0"/>
              </a:spcBef>
              <a:spcAft>
                <a:spcPct val="0"/>
              </a:spcAft>
              <a:buSzPct val="120000"/>
              <a:defRPr/>
            </a:pPr>
            <a:r>
              <a:rPr lang="en-US" altLang="zh-CN" sz="3200" b="1" dirty="0" smtClean="0">
                <a:solidFill>
                  <a:schemeClr val="bg1">
                    <a:lumMod val="95000"/>
                  </a:schemeClr>
                </a:solidFill>
                <a:latin typeface="Palatino Roman" pitchFamily="18" charset="0"/>
                <a:ea typeface="宋体" pitchFamily="2" charset="-122"/>
              </a:rPr>
              <a:t>Why historians disagree</a:t>
            </a:r>
            <a:endParaRPr lang="en-US" altLang="zh-CN" sz="3200" b="1" dirty="0">
              <a:solidFill>
                <a:schemeClr val="bg1">
                  <a:lumMod val="95000"/>
                </a:schemeClr>
              </a:solidFill>
              <a:latin typeface="Palatino Roman" pitchFamily="18" charset="0"/>
              <a:ea typeface="宋体" pitchFamily="2" charset="-122"/>
            </a:endParaRPr>
          </a:p>
        </p:txBody>
      </p:sp>
    </p:spTree>
    <p:extLst>
      <p:ext uri="{BB962C8B-B14F-4D97-AF65-F5344CB8AC3E}">
        <p14:creationId xmlns:p14="http://schemas.microsoft.com/office/powerpoint/2010/main" val="24487107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40"/>
          <p:cNvSpPr>
            <a:spLocks noGrp="1"/>
          </p:cNvSpPr>
          <p:nvPr>
            <p:ph type="title"/>
          </p:nvPr>
        </p:nvSpPr>
        <p:spPr>
          <a:xfrm>
            <a:off x="457200" y="188641"/>
            <a:ext cx="8435280" cy="1228997"/>
          </a:xfrm>
          <a:solidFill>
            <a:schemeClr val="tx1"/>
          </a:solidFill>
        </p:spPr>
        <p:txBody>
          <a:bodyPr>
            <a:normAutofit/>
          </a:bodyPr>
          <a:lstStyle/>
          <a:p>
            <a:r>
              <a:rPr lang="en-US" altLang="zh-CN" sz="4800" b="1" dirty="0" smtClean="0">
                <a:solidFill>
                  <a:schemeClr val="bg1"/>
                </a:solidFill>
              </a:rPr>
              <a:t>Text Organization</a:t>
            </a:r>
          </a:p>
        </p:txBody>
      </p:sp>
      <p:sp>
        <p:nvSpPr>
          <p:cNvPr id="44043" name="Rectangle 65"/>
          <p:cNvSpPr>
            <a:spLocks noChangeArrowheads="1"/>
          </p:cNvSpPr>
          <p:nvPr/>
        </p:nvSpPr>
        <p:spPr bwMode="auto">
          <a:xfrm>
            <a:off x="1403648" y="1700808"/>
            <a:ext cx="6696744"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80000"/>
              </a:lnSpc>
              <a:spcBef>
                <a:spcPct val="0"/>
              </a:spcBef>
              <a:buFontTx/>
              <a:buNone/>
            </a:pPr>
            <a:r>
              <a:rPr lang="en-US" altLang="zh-CN" sz="3200" dirty="0"/>
              <a:t>Winston Churchill’s </a:t>
            </a:r>
            <a:r>
              <a:rPr lang="en-US" altLang="zh-CN" sz="3200" dirty="0" smtClean="0"/>
              <a:t>early </a:t>
            </a:r>
            <a:r>
              <a:rPr lang="en-US" altLang="zh-CN" sz="3200" dirty="0"/>
              <a:t>years</a:t>
            </a:r>
            <a:endParaRPr lang="zh-CN" altLang="en-US" sz="3200" dirty="0"/>
          </a:p>
        </p:txBody>
      </p:sp>
      <p:pic>
        <p:nvPicPr>
          <p:cNvPr id="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192317"/>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churchi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9632" y="2470265"/>
            <a:ext cx="6840760" cy="3983071"/>
          </a:xfrm>
          <a:prstGeom prst="rect">
            <a:avLst/>
          </a:prstGeom>
        </p:spPr>
      </p:pic>
    </p:spTree>
    <p:extLst>
      <p:ext uri="{BB962C8B-B14F-4D97-AF65-F5344CB8AC3E}">
        <p14:creationId xmlns:p14="http://schemas.microsoft.com/office/powerpoint/2010/main" val="241231711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40"/>
          <p:cNvSpPr>
            <a:spLocks noGrp="1"/>
          </p:cNvSpPr>
          <p:nvPr>
            <p:ph type="title"/>
          </p:nvPr>
        </p:nvSpPr>
        <p:spPr>
          <a:xfrm>
            <a:off x="457200" y="188641"/>
            <a:ext cx="8435280" cy="1228997"/>
          </a:xfrm>
          <a:solidFill>
            <a:schemeClr val="tx1"/>
          </a:solidFill>
        </p:spPr>
        <p:txBody>
          <a:bodyPr>
            <a:normAutofit/>
          </a:bodyPr>
          <a:lstStyle/>
          <a:p>
            <a:r>
              <a:rPr lang="en-US" altLang="zh-CN" sz="4800" b="1" dirty="0" smtClean="0">
                <a:solidFill>
                  <a:schemeClr val="bg1"/>
                </a:solidFill>
              </a:rPr>
              <a:t>Text Organization</a:t>
            </a:r>
          </a:p>
        </p:txBody>
      </p:sp>
      <p:pic>
        <p:nvPicPr>
          <p:cNvPr id="44039" name="Picture 45" descr="winston-churchill-hussar-18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2736" y="2337753"/>
            <a:ext cx="3619704"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46"/>
          <p:cNvSpPr>
            <a:spLocks noChangeArrowheads="1"/>
          </p:cNvSpPr>
          <p:nvPr/>
        </p:nvSpPr>
        <p:spPr bwMode="auto">
          <a:xfrm>
            <a:off x="1619672" y="1772816"/>
            <a:ext cx="590465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80000"/>
              </a:lnSpc>
              <a:spcBef>
                <a:spcPct val="0"/>
              </a:spcBef>
              <a:buFontTx/>
              <a:buNone/>
            </a:pPr>
            <a:r>
              <a:rPr lang="en-US" altLang="zh-CN" sz="3200" dirty="0"/>
              <a:t>Winston Churchill </a:t>
            </a:r>
            <a:r>
              <a:rPr lang="en-US" altLang="zh-CN" sz="3200" dirty="0" smtClean="0"/>
              <a:t>as </a:t>
            </a:r>
            <a:r>
              <a:rPr lang="en-US" altLang="zh-CN" sz="3200" dirty="0"/>
              <a:t>a soldier</a:t>
            </a:r>
            <a:endParaRPr lang="zh-CN" altLang="en-US" sz="3200" dirty="0"/>
          </a:p>
        </p:txBody>
      </p:sp>
      <p:pic>
        <p:nvPicPr>
          <p:cNvPr id="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92317"/>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5"/>
          <a:stretch>
            <a:fillRect/>
          </a:stretch>
        </p:blipFill>
        <p:spPr>
          <a:xfrm>
            <a:off x="539552" y="2402023"/>
            <a:ext cx="3888432" cy="4067698"/>
          </a:xfrm>
          <a:prstGeom prst="rect">
            <a:avLst/>
          </a:prstGeom>
        </p:spPr>
      </p:pic>
    </p:spTree>
    <p:extLst>
      <p:ext uri="{BB962C8B-B14F-4D97-AF65-F5344CB8AC3E}">
        <p14:creationId xmlns:p14="http://schemas.microsoft.com/office/powerpoint/2010/main" val="2806511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040"/>
                                        </p:tgtEl>
                                        <p:attrNameLst>
                                          <p:attrName>style.visibility</p:attrName>
                                        </p:attrNameLst>
                                      </p:cBhvr>
                                      <p:to>
                                        <p:strVal val="visible"/>
                                      </p:to>
                                    </p:set>
                                    <p:animEffect transition="in" filter="fade">
                                      <p:cBhvr>
                                        <p:cTn id="7" dur="500"/>
                                        <p:tgtEl>
                                          <p:spTgt spid="4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61" name="Rectangle 6"/>
          <p:cNvSpPr>
            <a:spLocks noGrp="1" noChangeAspect="1"/>
          </p:cNvSpPr>
          <p:nvPr>
            <p:ph type="body" idx="1"/>
          </p:nvPr>
        </p:nvSpPr>
        <p:spPr>
          <a:xfrm>
            <a:off x="395536" y="1920479"/>
            <a:ext cx="9921791" cy="4763409"/>
          </a:xfrm>
        </p:spPr>
        <p:txBody>
          <a:bodyPr>
            <a:noAutofit/>
          </a:bodyPr>
          <a:lstStyle/>
          <a:p>
            <a:pPr marL="0" indent="0">
              <a:lnSpc>
                <a:spcPct val="90000"/>
              </a:lnSpc>
              <a:buNone/>
            </a:pPr>
            <a:r>
              <a:rPr lang="en-US" altLang="zh-CN" sz="2800" b="1" dirty="0" smtClean="0"/>
              <a:t>Work in pairs and sequence the events in Winston</a:t>
            </a:r>
          </a:p>
          <a:p>
            <a:pPr marL="0" indent="0">
              <a:lnSpc>
                <a:spcPct val="90000"/>
              </a:lnSpc>
              <a:buNone/>
            </a:pPr>
            <a:r>
              <a:rPr lang="en-US" altLang="zh-CN" sz="2800" b="1" dirty="0" smtClean="0"/>
              <a:t>Churchill’s military career.</a:t>
            </a:r>
          </a:p>
          <a:p>
            <a:pPr marL="450850" indent="-450850">
              <a:lnSpc>
                <a:spcPct val="90000"/>
              </a:lnSpc>
              <a:buNone/>
            </a:pPr>
            <a:r>
              <a:rPr lang="en-US" altLang="zh-CN" sz="2800" dirty="0" smtClean="0"/>
              <a:t> 	</a:t>
            </a:r>
            <a:endParaRPr lang="en-US" altLang="zh-CN" sz="2800" b="0" dirty="0" smtClean="0"/>
          </a:p>
        </p:txBody>
      </p:sp>
      <p:sp>
        <p:nvSpPr>
          <p:cNvPr id="45062" name="Rectangle 5"/>
          <p:cNvSpPr>
            <a:spLocks noGrp="1"/>
          </p:cNvSpPr>
          <p:nvPr>
            <p:ph type="title"/>
          </p:nvPr>
        </p:nvSpPr>
        <p:spPr>
          <a:xfrm>
            <a:off x="180826" y="1075021"/>
            <a:ext cx="8229600" cy="1143000"/>
          </a:xfrm>
          <a:noFill/>
        </p:spPr>
        <p:txBody>
          <a:bodyPr>
            <a:normAutofit/>
          </a:bodyPr>
          <a:lstStyle/>
          <a:p>
            <a:r>
              <a:rPr lang="en-US" altLang="zh-CN" sz="3200" b="1" dirty="0" smtClean="0"/>
              <a:t>Military career</a:t>
            </a:r>
          </a:p>
        </p:txBody>
      </p:sp>
      <p:sp>
        <p:nvSpPr>
          <p:cNvPr id="45065" name="Rectangle 30"/>
          <p:cNvSpPr>
            <a:spLocks noChangeArrowheads="1"/>
          </p:cNvSpPr>
          <p:nvPr/>
        </p:nvSpPr>
        <p:spPr bwMode="auto">
          <a:xfrm>
            <a:off x="1316222" y="3041793"/>
            <a:ext cx="287337" cy="287337"/>
          </a:xfrm>
          <a:prstGeom prst="rect">
            <a:avLst/>
          </a:prstGeom>
          <a:noFill/>
          <a:ln w="28575" algn="ctr">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endParaRPr lang="zh-CN" altLang="en-US"/>
          </a:p>
        </p:txBody>
      </p:sp>
      <p:sp>
        <p:nvSpPr>
          <p:cNvPr id="45066" name="Rectangle 31"/>
          <p:cNvSpPr>
            <a:spLocks noChangeArrowheads="1"/>
          </p:cNvSpPr>
          <p:nvPr/>
        </p:nvSpPr>
        <p:spPr bwMode="auto">
          <a:xfrm>
            <a:off x="1331638" y="3920009"/>
            <a:ext cx="287337" cy="287338"/>
          </a:xfrm>
          <a:prstGeom prst="rect">
            <a:avLst/>
          </a:prstGeom>
          <a:noFill/>
          <a:ln w="28575" algn="ctr">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endParaRPr lang="zh-CN" altLang="en-US"/>
          </a:p>
        </p:txBody>
      </p:sp>
      <p:sp>
        <p:nvSpPr>
          <p:cNvPr id="45067" name="Rectangle 32"/>
          <p:cNvSpPr>
            <a:spLocks noChangeArrowheads="1"/>
          </p:cNvSpPr>
          <p:nvPr/>
        </p:nvSpPr>
        <p:spPr bwMode="auto">
          <a:xfrm>
            <a:off x="1331638" y="4302184"/>
            <a:ext cx="287337" cy="287338"/>
          </a:xfrm>
          <a:prstGeom prst="rect">
            <a:avLst/>
          </a:prstGeom>
          <a:noFill/>
          <a:ln w="28575" algn="ctr">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endParaRPr lang="zh-CN" altLang="en-US"/>
          </a:p>
        </p:txBody>
      </p:sp>
      <p:sp>
        <p:nvSpPr>
          <p:cNvPr id="45068" name="Rectangle 33"/>
          <p:cNvSpPr>
            <a:spLocks noChangeArrowheads="1"/>
          </p:cNvSpPr>
          <p:nvPr/>
        </p:nvSpPr>
        <p:spPr bwMode="auto">
          <a:xfrm>
            <a:off x="1331640" y="4749926"/>
            <a:ext cx="287337" cy="287337"/>
          </a:xfrm>
          <a:prstGeom prst="rect">
            <a:avLst/>
          </a:prstGeom>
          <a:noFill/>
          <a:ln w="28575" algn="ctr">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endParaRPr lang="zh-CN" altLang="en-US"/>
          </a:p>
        </p:txBody>
      </p:sp>
      <p:sp>
        <p:nvSpPr>
          <p:cNvPr id="45069" name="Rectangle 34"/>
          <p:cNvSpPr>
            <a:spLocks noChangeArrowheads="1"/>
          </p:cNvSpPr>
          <p:nvPr/>
        </p:nvSpPr>
        <p:spPr bwMode="auto">
          <a:xfrm>
            <a:off x="1331640" y="5158582"/>
            <a:ext cx="287337" cy="287337"/>
          </a:xfrm>
          <a:prstGeom prst="rect">
            <a:avLst/>
          </a:prstGeom>
          <a:noFill/>
          <a:ln w="28575" algn="ctr">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endParaRPr lang="zh-CN" altLang="en-US"/>
          </a:p>
        </p:txBody>
      </p:sp>
      <p:sp>
        <p:nvSpPr>
          <p:cNvPr id="45070" name="Rectangle 35"/>
          <p:cNvSpPr>
            <a:spLocks noChangeArrowheads="1"/>
          </p:cNvSpPr>
          <p:nvPr/>
        </p:nvSpPr>
        <p:spPr bwMode="auto">
          <a:xfrm>
            <a:off x="1331638" y="5589588"/>
            <a:ext cx="287337" cy="287338"/>
          </a:xfrm>
          <a:prstGeom prst="rect">
            <a:avLst/>
          </a:prstGeom>
          <a:noFill/>
          <a:ln w="28575" algn="ctr">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endParaRPr lang="zh-CN" altLang="en-US"/>
          </a:p>
        </p:txBody>
      </p:sp>
      <p:sp>
        <p:nvSpPr>
          <p:cNvPr id="45071" name="Rectangle 36"/>
          <p:cNvSpPr>
            <a:spLocks noChangeArrowheads="1"/>
          </p:cNvSpPr>
          <p:nvPr/>
        </p:nvSpPr>
        <p:spPr bwMode="auto">
          <a:xfrm>
            <a:off x="1331638" y="6020595"/>
            <a:ext cx="287337" cy="287338"/>
          </a:xfrm>
          <a:prstGeom prst="rect">
            <a:avLst/>
          </a:prstGeom>
          <a:noFill/>
          <a:ln w="28575" algn="ctr">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endParaRPr lang="zh-CN" altLang="en-US"/>
          </a:p>
        </p:txBody>
      </p:sp>
      <p:sp>
        <p:nvSpPr>
          <p:cNvPr id="24" name="Rectangle 30"/>
          <p:cNvSpPr>
            <a:spLocks noChangeArrowheads="1"/>
          </p:cNvSpPr>
          <p:nvPr/>
        </p:nvSpPr>
        <p:spPr bwMode="auto">
          <a:xfrm>
            <a:off x="1316221" y="3505051"/>
            <a:ext cx="287337" cy="287337"/>
          </a:xfrm>
          <a:prstGeom prst="rect">
            <a:avLst/>
          </a:prstGeom>
          <a:noFill/>
          <a:ln w="28575" algn="ctr">
            <a:solidFill>
              <a:srgbClr val="CC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endParaRPr lang="zh-CN" altLang="en-US"/>
          </a:p>
        </p:txBody>
      </p:sp>
      <p:sp>
        <p:nvSpPr>
          <p:cNvPr id="3" name="文本框 2"/>
          <p:cNvSpPr txBox="1"/>
          <p:nvPr/>
        </p:nvSpPr>
        <p:spPr>
          <a:xfrm>
            <a:off x="705569" y="2926482"/>
            <a:ext cx="432048" cy="3970318"/>
          </a:xfrm>
          <a:prstGeom prst="rect">
            <a:avLst/>
          </a:prstGeom>
          <a:noFill/>
        </p:spPr>
        <p:txBody>
          <a:bodyPr wrap="square" rtlCol="0">
            <a:spAutoFit/>
          </a:bodyPr>
          <a:lstStyle/>
          <a:p>
            <a:r>
              <a:rPr lang="en-US" altLang="zh-CN" sz="2800" dirty="0" smtClean="0">
                <a:solidFill>
                  <a:srgbClr val="0070C0"/>
                </a:solidFill>
              </a:rPr>
              <a:t>8</a:t>
            </a:r>
          </a:p>
          <a:p>
            <a:r>
              <a:rPr lang="en-US" altLang="zh-CN" sz="2800" dirty="0" smtClean="0">
                <a:solidFill>
                  <a:srgbClr val="0070C0"/>
                </a:solidFill>
              </a:rPr>
              <a:t>1</a:t>
            </a:r>
          </a:p>
          <a:p>
            <a:r>
              <a:rPr lang="en-US" altLang="zh-CN" sz="2800" dirty="0" smtClean="0">
                <a:solidFill>
                  <a:srgbClr val="0070C0"/>
                </a:solidFill>
              </a:rPr>
              <a:t>6</a:t>
            </a:r>
          </a:p>
          <a:p>
            <a:r>
              <a:rPr lang="en-US" altLang="zh-CN" sz="2800" dirty="0" smtClean="0">
                <a:solidFill>
                  <a:srgbClr val="0070C0"/>
                </a:solidFill>
              </a:rPr>
              <a:t>2</a:t>
            </a:r>
          </a:p>
          <a:p>
            <a:r>
              <a:rPr lang="en-US" altLang="zh-CN" sz="2800" dirty="0" smtClean="0">
                <a:solidFill>
                  <a:srgbClr val="0070C0"/>
                </a:solidFill>
              </a:rPr>
              <a:t>5</a:t>
            </a:r>
          </a:p>
          <a:p>
            <a:r>
              <a:rPr lang="en-US" altLang="zh-CN" sz="2800" dirty="0" smtClean="0">
                <a:solidFill>
                  <a:srgbClr val="0070C0"/>
                </a:solidFill>
              </a:rPr>
              <a:t>3</a:t>
            </a:r>
          </a:p>
          <a:p>
            <a:r>
              <a:rPr lang="en-US" altLang="zh-CN" sz="2800" dirty="0" smtClean="0">
                <a:solidFill>
                  <a:srgbClr val="0070C0"/>
                </a:solidFill>
              </a:rPr>
              <a:t>4</a:t>
            </a:r>
          </a:p>
          <a:p>
            <a:r>
              <a:rPr lang="en-US" altLang="zh-CN" sz="2800" dirty="0" smtClean="0">
                <a:solidFill>
                  <a:srgbClr val="0070C0"/>
                </a:solidFill>
              </a:rPr>
              <a:t>7</a:t>
            </a:r>
          </a:p>
          <a:p>
            <a:endParaRPr lang="zh-CN" altLang="en-US" sz="2800" dirty="0">
              <a:solidFill>
                <a:srgbClr val="0070C0"/>
              </a:solidFill>
            </a:endParaRPr>
          </a:p>
        </p:txBody>
      </p:sp>
      <p:sp>
        <p:nvSpPr>
          <p:cNvPr id="4" name="矩形 3"/>
          <p:cNvSpPr/>
          <p:nvPr/>
        </p:nvSpPr>
        <p:spPr>
          <a:xfrm>
            <a:off x="1749153" y="2926482"/>
            <a:ext cx="5847184" cy="3539430"/>
          </a:xfrm>
          <a:prstGeom prst="rect">
            <a:avLst/>
          </a:prstGeom>
        </p:spPr>
        <p:txBody>
          <a:bodyPr wrap="square">
            <a:spAutoFit/>
          </a:bodyPr>
          <a:lstStyle/>
          <a:p>
            <a:r>
              <a:rPr lang="en-US" altLang="zh-CN" sz="2400" dirty="0" smtClean="0"/>
              <a:t> </a:t>
            </a:r>
            <a:r>
              <a:rPr lang="en-US" altLang="zh-CN" sz="2800" dirty="0" smtClean="0"/>
              <a:t>revived </a:t>
            </a:r>
            <a:r>
              <a:rPr lang="en-US" altLang="zh-CN" sz="2800" dirty="0"/>
              <a:t>the V sign for victory of WWII </a:t>
            </a:r>
          </a:p>
          <a:p>
            <a:r>
              <a:rPr lang="en-US" altLang="zh-CN" sz="2800" dirty="0"/>
              <a:t> </a:t>
            </a:r>
            <a:r>
              <a:rPr lang="en-US" altLang="zh-CN" sz="2800" dirty="0" smtClean="0"/>
              <a:t>his </a:t>
            </a:r>
            <a:r>
              <a:rPr lang="en-US" altLang="zh-CN" sz="2800" dirty="0"/>
              <a:t>ambition of being a general</a:t>
            </a:r>
          </a:p>
          <a:p>
            <a:r>
              <a:rPr lang="en-US" altLang="zh-CN" sz="2800" dirty="0"/>
              <a:t> </a:t>
            </a:r>
            <a:r>
              <a:rPr lang="en-US" altLang="zh-CN" sz="2800" dirty="0" smtClean="0"/>
              <a:t>failure </a:t>
            </a:r>
            <a:r>
              <a:rPr lang="en-US" altLang="zh-CN" sz="2800" dirty="0"/>
              <a:t>at Gallipoli, Turkey </a:t>
            </a:r>
          </a:p>
          <a:p>
            <a:r>
              <a:rPr lang="en-US" altLang="zh-CN" sz="2800" dirty="0"/>
              <a:t> </a:t>
            </a:r>
            <a:r>
              <a:rPr lang="en-US" altLang="zh-CN" sz="2800" dirty="0" smtClean="0"/>
              <a:t>military </a:t>
            </a:r>
            <a:r>
              <a:rPr lang="en-US" altLang="zh-CN" sz="2800" dirty="0"/>
              <a:t>academy at </a:t>
            </a:r>
            <a:r>
              <a:rPr lang="en-US" altLang="zh-CN" sz="2800" dirty="0" err="1"/>
              <a:t>Sandhurst</a:t>
            </a:r>
            <a:r>
              <a:rPr lang="en-US" altLang="zh-CN" sz="2800" dirty="0"/>
              <a:t> </a:t>
            </a:r>
          </a:p>
          <a:p>
            <a:r>
              <a:rPr lang="en-US" altLang="zh-CN" sz="2800" dirty="0"/>
              <a:t> </a:t>
            </a:r>
            <a:r>
              <a:rPr lang="en-US" altLang="zh-CN" sz="2800" dirty="0" smtClean="0"/>
              <a:t>First </a:t>
            </a:r>
            <a:r>
              <a:rPr lang="en-US" altLang="zh-CN" sz="2800" dirty="0"/>
              <a:t>Lord of the Admiralty </a:t>
            </a:r>
          </a:p>
          <a:p>
            <a:r>
              <a:rPr lang="en-US" altLang="zh-CN" sz="2800" dirty="0"/>
              <a:t> </a:t>
            </a:r>
            <a:r>
              <a:rPr lang="en-US" altLang="zh-CN" sz="2800" dirty="0" smtClean="0"/>
              <a:t>war </a:t>
            </a:r>
            <a:r>
              <a:rPr lang="en-US" altLang="zh-CN" sz="2800" dirty="0"/>
              <a:t>correspondent</a:t>
            </a:r>
          </a:p>
          <a:p>
            <a:r>
              <a:rPr lang="en-US" altLang="zh-CN" sz="2800" dirty="0"/>
              <a:t> </a:t>
            </a:r>
            <a:r>
              <a:rPr lang="en-US" altLang="zh-CN" sz="2800" dirty="0" smtClean="0"/>
              <a:t>a </a:t>
            </a:r>
            <a:r>
              <a:rPr lang="en-US" altLang="zh-CN" sz="2800" dirty="0"/>
              <a:t>hero of the Boer War</a:t>
            </a:r>
          </a:p>
          <a:p>
            <a:r>
              <a:rPr lang="en-US" altLang="zh-CN" sz="2800" dirty="0"/>
              <a:t> </a:t>
            </a:r>
            <a:r>
              <a:rPr lang="en-US" altLang="zh-CN" sz="2800" dirty="0" smtClean="0"/>
              <a:t>in </a:t>
            </a:r>
            <a:r>
              <a:rPr lang="en-US" altLang="zh-CN" sz="2800" dirty="0"/>
              <a:t>the trenches of France    </a:t>
            </a:r>
          </a:p>
        </p:txBody>
      </p:sp>
      <p:pic>
        <p:nvPicPr>
          <p:cNvPr id="2" name="图片 1"/>
          <p:cNvPicPr>
            <a:picLocks noChangeAspect="1"/>
          </p:cNvPicPr>
          <p:nvPr/>
        </p:nvPicPr>
        <p:blipFill>
          <a:blip r:embed="rId3"/>
          <a:stretch>
            <a:fillRect/>
          </a:stretch>
        </p:blipFill>
        <p:spPr>
          <a:xfrm>
            <a:off x="395536" y="134571"/>
            <a:ext cx="8496944" cy="1285875"/>
          </a:xfrm>
          <a:prstGeom prst="rect">
            <a:avLst/>
          </a:prstGeom>
        </p:spPr>
      </p:pic>
    </p:spTree>
    <p:extLst>
      <p:ext uri="{BB962C8B-B14F-4D97-AF65-F5344CB8AC3E}">
        <p14:creationId xmlns:p14="http://schemas.microsoft.com/office/powerpoint/2010/main" val="1635694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1000"/>
                                        <p:tgtEl>
                                          <p:spTgt spid="3">
                                            <p:txEl>
                                              <p:pRg st="2" end="2"/>
                                            </p:txEl>
                                          </p:spTgt>
                                        </p:tgtEl>
                                      </p:cBhvr>
                                    </p:animEffect>
                                    <p:anim calcmode="lin" valueType="num">
                                      <p:cBhvr>
                                        <p:cTn id="4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0" end="0"/>
                                            </p:txEl>
                                          </p:spTgt>
                                        </p:tgtEl>
                                        <p:attrNameLst>
                                          <p:attrName>style.visibility</p:attrName>
                                        </p:attrNameLst>
                                      </p:cBhvr>
                                      <p:to>
                                        <p:strVal val="visible"/>
                                      </p:to>
                                    </p:set>
                                    <p:animEffect transition="in" filter="fade">
                                      <p:cBhvr>
                                        <p:cTn id="56" dur="1000"/>
                                        <p:tgtEl>
                                          <p:spTgt spid="3">
                                            <p:txEl>
                                              <p:pRg st="0" end="0"/>
                                            </p:txEl>
                                          </p:spTgt>
                                        </p:tgtEl>
                                      </p:cBhvr>
                                    </p:animEffect>
                                    <p:anim calcmode="lin" valueType="num">
                                      <p:cBhvr>
                                        <p:cTn id="5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5" name="Rectangle 5"/>
          <p:cNvSpPr>
            <a:spLocks noGrp="1"/>
          </p:cNvSpPr>
          <p:nvPr>
            <p:ph type="title"/>
          </p:nvPr>
        </p:nvSpPr>
        <p:spPr>
          <a:xfrm>
            <a:off x="107504" y="1124744"/>
            <a:ext cx="8229600" cy="1143000"/>
          </a:xfrm>
          <a:noFill/>
        </p:spPr>
        <p:txBody>
          <a:bodyPr>
            <a:normAutofit/>
          </a:bodyPr>
          <a:lstStyle/>
          <a:p>
            <a:r>
              <a:rPr lang="en-US" altLang="zh-CN" sz="3600" b="1" dirty="0" smtClean="0"/>
              <a:t>Military career</a:t>
            </a:r>
          </a:p>
        </p:txBody>
      </p:sp>
      <p:sp>
        <p:nvSpPr>
          <p:cNvPr id="1243142" name="Rectangle 6"/>
          <p:cNvSpPr>
            <a:spLocks noGrp="1" noChangeAspect="1"/>
          </p:cNvSpPr>
          <p:nvPr>
            <p:ph type="body" idx="1"/>
          </p:nvPr>
        </p:nvSpPr>
        <p:spPr>
          <a:xfrm>
            <a:off x="467544" y="1988840"/>
            <a:ext cx="8568952" cy="4525962"/>
          </a:xfrm>
        </p:spPr>
        <p:txBody>
          <a:bodyPr/>
          <a:lstStyle/>
          <a:p>
            <a:pPr marL="0" indent="0">
              <a:buNone/>
            </a:pPr>
            <a:r>
              <a:rPr lang="en-US" altLang="zh-CN" sz="2400" b="1" dirty="0" smtClean="0"/>
              <a:t>The events in Winston Churchill’s military career are as</a:t>
            </a:r>
          </a:p>
          <a:p>
            <a:pPr marL="0" indent="0">
              <a:buNone/>
            </a:pPr>
            <a:r>
              <a:rPr lang="en-US" altLang="zh-CN" sz="2400" b="1" dirty="0" smtClean="0"/>
              <a:t>follows.</a:t>
            </a:r>
          </a:p>
          <a:p>
            <a:pPr marL="0" indent="0">
              <a:buNone/>
            </a:pPr>
            <a:r>
              <a:rPr lang="en-US" altLang="zh-CN" sz="2400" b="0" dirty="0" smtClean="0">
                <a:solidFill>
                  <a:srgbClr val="0066CC"/>
                </a:solidFill>
              </a:rPr>
              <a:t>1. his ambition of being a general (Para 7)</a:t>
            </a:r>
          </a:p>
          <a:p>
            <a:pPr marL="0" indent="0">
              <a:buNone/>
            </a:pPr>
            <a:r>
              <a:rPr lang="en-US" altLang="zh-CN" sz="2400" b="0" dirty="0" smtClean="0">
                <a:solidFill>
                  <a:srgbClr val="0066CC"/>
                </a:solidFill>
              </a:rPr>
              <a:t>2.</a:t>
            </a:r>
            <a:r>
              <a:rPr lang="en-US" altLang="zh-CN" sz="2400" dirty="0" smtClean="0">
                <a:solidFill>
                  <a:srgbClr val="0066CC"/>
                </a:solidFill>
              </a:rPr>
              <a:t> </a:t>
            </a:r>
            <a:r>
              <a:rPr lang="en-US" altLang="zh-CN" sz="2400" b="0" dirty="0" smtClean="0">
                <a:solidFill>
                  <a:srgbClr val="0066CC"/>
                </a:solidFill>
              </a:rPr>
              <a:t>military academy at </a:t>
            </a:r>
            <a:r>
              <a:rPr lang="en-US" altLang="zh-CN" sz="2400" b="0" dirty="0" err="1" smtClean="0">
                <a:solidFill>
                  <a:srgbClr val="0066CC"/>
                </a:solidFill>
              </a:rPr>
              <a:t>Sandhurst</a:t>
            </a:r>
            <a:r>
              <a:rPr lang="en-US" altLang="zh-CN" sz="2400" b="0" dirty="0" smtClean="0">
                <a:solidFill>
                  <a:srgbClr val="0066CC"/>
                </a:solidFill>
              </a:rPr>
              <a:t>  (Para 5)</a:t>
            </a:r>
            <a:endParaRPr lang="en-US" altLang="zh-CN" sz="2400" dirty="0" smtClean="0">
              <a:solidFill>
                <a:srgbClr val="0066CC"/>
              </a:solidFill>
            </a:endParaRPr>
          </a:p>
          <a:p>
            <a:pPr marL="0" indent="0">
              <a:buNone/>
            </a:pPr>
            <a:r>
              <a:rPr lang="en-US" altLang="zh-CN" sz="2400" b="0" dirty="0" smtClean="0">
                <a:solidFill>
                  <a:srgbClr val="0066CC"/>
                </a:solidFill>
              </a:rPr>
              <a:t>3. war correspondent (Para 5)</a:t>
            </a:r>
          </a:p>
          <a:p>
            <a:pPr marL="0" indent="0">
              <a:buNone/>
            </a:pPr>
            <a:r>
              <a:rPr lang="en-US" altLang="zh-CN" sz="2400" b="0" dirty="0" smtClean="0">
                <a:solidFill>
                  <a:srgbClr val="0066CC"/>
                </a:solidFill>
              </a:rPr>
              <a:t>4. a hero of the Boer War (Para 5)</a:t>
            </a:r>
          </a:p>
          <a:p>
            <a:pPr marL="0" indent="0">
              <a:buNone/>
            </a:pPr>
            <a:r>
              <a:rPr lang="en-US" altLang="zh-CN" sz="2400" b="0" dirty="0" smtClean="0">
                <a:solidFill>
                  <a:srgbClr val="0066CC"/>
                </a:solidFill>
              </a:rPr>
              <a:t>5. First Lord of the Admiralty (Para 7)</a:t>
            </a:r>
          </a:p>
          <a:p>
            <a:pPr marL="0" indent="0">
              <a:buNone/>
            </a:pPr>
            <a:r>
              <a:rPr lang="en-US" altLang="zh-CN" sz="2400" b="0" dirty="0" smtClean="0">
                <a:solidFill>
                  <a:srgbClr val="0066CC"/>
                </a:solidFill>
              </a:rPr>
              <a:t>6. failure at Gallipoli, Turkey</a:t>
            </a:r>
            <a:r>
              <a:rPr lang="en-US" altLang="zh-CN" sz="2400" dirty="0" smtClean="0">
                <a:solidFill>
                  <a:srgbClr val="0066CC"/>
                </a:solidFill>
              </a:rPr>
              <a:t> (</a:t>
            </a:r>
            <a:r>
              <a:rPr lang="en-US" altLang="zh-CN" sz="2400" b="0" dirty="0" smtClean="0">
                <a:solidFill>
                  <a:srgbClr val="0066CC"/>
                </a:solidFill>
              </a:rPr>
              <a:t>Paras7&amp;8)</a:t>
            </a:r>
          </a:p>
          <a:p>
            <a:pPr marL="0" indent="0">
              <a:buNone/>
            </a:pPr>
            <a:r>
              <a:rPr lang="en-US" altLang="zh-CN" sz="2400" b="0" dirty="0" smtClean="0">
                <a:solidFill>
                  <a:srgbClr val="0066CC"/>
                </a:solidFill>
              </a:rPr>
              <a:t>7. in the trenches of France (Para 8)</a:t>
            </a:r>
          </a:p>
          <a:p>
            <a:pPr marL="0" indent="0">
              <a:buNone/>
            </a:pPr>
            <a:r>
              <a:rPr lang="en-US" altLang="zh-CN" sz="2400" b="0" dirty="0" smtClean="0">
                <a:solidFill>
                  <a:srgbClr val="0066CC"/>
                </a:solidFill>
              </a:rPr>
              <a:t>8. revived the V sign for victory of WWII (Para 11)</a:t>
            </a:r>
          </a:p>
        </p:txBody>
      </p:sp>
      <p:pic>
        <p:nvPicPr>
          <p:cNvPr id="1243155" name="Picture 19" descr="winston_churchill_british_bulldog_portrait">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b="6000"/>
          <a:stretch>
            <a:fillRect/>
          </a:stretch>
        </p:blipFill>
        <p:spPr bwMode="auto">
          <a:xfrm>
            <a:off x="6156176" y="2852936"/>
            <a:ext cx="2448272" cy="295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335766" y="117773"/>
            <a:ext cx="8556714" cy="1285875"/>
          </a:xfrm>
          <a:prstGeom prst="rect">
            <a:avLst/>
          </a:prstGeom>
        </p:spPr>
      </p:pic>
    </p:spTree>
    <p:extLst>
      <p:ext uri="{BB962C8B-B14F-4D97-AF65-F5344CB8AC3E}">
        <p14:creationId xmlns:p14="http://schemas.microsoft.com/office/powerpoint/2010/main" val="31203276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314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314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314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3142">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3142">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3142">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43142">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43142">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43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3142"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5" name="Rectangle 5"/>
          <p:cNvSpPr>
            <a:spLocks noGrp="1"/>
          </p:cNvSpPr>
          <p:nvPr>
            <p:ph type="title"/>
          </p:nvPr>
        </p:nvSpPr>
        <p:spPr>
          <a:xfrm>
            <a:off x="107504" y="1124744"/>
            <a:ext cx="8229600" cy="1143000"/>
          </a:xfrm>
          <a:noFill/>
        </p:spPr>
        <p:txBody>
          <a:bodyPr>
            <a:normAutofit/>
          </a:bodyPr>
          <a:lstStyle/>
          <a:p>
            <a:r>
              <a:rPr lang="en-US" altLang="zh-CN" sz="3600" b="1" dirty="0" smtClean="0"/>
              <a:t>Military career</a:t>
            </a:r>
          </a:p>
        </p:txBody>
      </p:sp>
      <p:sp>
        <p:nvSpPr>
          <p:cNvPr id="1243142" name="Rectangle 6"/>
          <p:cNvSpPr>
            <a:spLocks noGrp="1" noChangeAspect="1"/>
          </p:cNvSpPr>
          <p:nvPr>
            <p:ph type="body" idx="1"/>
          </p:nvPr>
        </p:nvSpPr>
        <p:spPr>
          <a:xfrm>
            <a:off x="467544" y="1988840"/>
            <a:ext cx="8568952" cy="4525962"/>
          </a:xfrm>
        </p:spPr>
        <p:txBody>
          <a:bodyPr/>
          <a:lstStyle/>
          <a:p>
            <a:pPr marL="0" indent="0">
              <a:buNone/>
            </a:pPr>
            <a:r>
              <a:rPr lang="en-US" altLang="zh-CN" sz="2400" b="1" dirty="0" smtClean="0"/>
              <a:t>The events in Winston Churchill’s military career are as</a:t>
            </a:r>
          </a:p>
          <a:p>
            <a:pPr marL="0" indent="0">
              <a:buNone/>
            </a:pPr>
            <a:r>
              <a:rPr lang="en-US" altLang="zh-CN" sz="2400" b="1" dirty="0" smtClean="0"/>
              <a:t>follows.</a:t>
            </a:r>
          </a:p>
          <a:p>
            <a:pPr marL="0" indent="0">
              <a:buNone/>
            </a:pPr>
            <a:r>
              <a:rPr lang="en-US" altLang="zh-CN" sz="2400" b="0" dirty="0" smtClean="0">
                <a:solidFill>
                  <a:srgbClr val="0066CC"/>
                </a:solidFill>
              </a:rPr>
              <a:t>1. his ambition of being a general (Para 7)</a:t>
            </a:r>
          </a:p>
        </p:txBody>
      </p:sp>
      <p:pic>
        <p:nvPicPr>
          <p:cNvPr id="2" name="图片 1"/>
          <p:cNvPicPr>
            <a:picLocks noChangeAspect="1"/>
          </p:cNvPicPr>
          <p:nvPr/>
        </p:nvPicPr>
        <p:blipFill>
          <a:blip r:embed="rId3"/>
          <a:stretch>
            <a:fillRect/>
          </a:stretch>
        </p:blipFill>
        <p:spPr>
          <a:xfrm>
            <a:off x="335766" y="117773"/>
            <a:ext cx="8556714" cy="1285875"/>
          </a:xfrm>
          <a:prstGeom prst="rect">
            <a:avLst/>
          </a:prstGeom>
        </p:spPr>
      </p:pic>
      <p:sp>
        <p:nvSpPr>
          <p:cNvPr id="3" name="矩形 2"/>
          <p:cNvSpPr/>
          <p:nvPr/>
        </p:nvSpPr>
        <p:spPr>
          <a:xfrm>
            <a:off x="1049727" y="3717032"/>
            <a:ext cx="7128792" cy="2246769"/>
          </a:xfrm>
          <a:prstGeom prst="rect">
            <a:avLst/>
          </a:prstGeom>
        </p:spPr>
        <p:txBody>
          <a:bodyPr wrap="square">
            <a:spAutoFit/>
          </a:bodyPr>
          <a:lstStyle/>
          <a:p>
            <a:r>
              <a:rPr lang="en-US" altLang="zh-CN" sz="2800" dirty="0" smtClean="0"/>
              <a:t>7. But </a:t>
            </a:r>
            <a:r>
              <a:rPr lang="en-US" altLang="zh-CN" sz="2800" dirty="0"/>
              <a:t>then he’d always wanted to be a general. This ambition dated back to the days when he spent his school holidays playing  with toy soldiers in the corridors of Blenheim Palace, below the tapestries of his heroic ancestors. </a:t>
            </a:r>
            <a:endParaRPr lang="zh-CN" altLang="en-US" sz="2800" dirty="0"/>
          </a:p>
        </p:txBody>
      </p:sp>
      <p:pic>
        <p:nvPicPr>
          <p:cNvPr id="1026" name="Picture 2" descr="https://gimg2.baidu.com/image_search/src=http%3A%2F%2Fimg.25pp.com%2Fuploadfile%2Fapp%2Ficon%2F20160426%2F1461670884725249.jpg&amp;refer=http%3A%2F%2Fimg.25pp.com&amp;app=2002&amp;size=f9999,10000&amp;q=a80&amp;n=0&amp;g=0n&amp;fmt=jpeg?sec=1625817085&amp;t=98e2776e9663c0a61b510c7b4e037cba">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2635" y="1736105"/>
            <a:ext cx="1503861" cy="118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8493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31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3142"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9" name="Rectangle 5"/>
          <p:cNvSpPr>
            <a:spLocks noGrp="1"/>
          </p:cNvSpPr>
          <p:nvPr>
            <p:ph type="title"/>
          </p:nvPr>
        </p:nvSpPr>
        <p:spPr>
          <a:xfrm>
            <a:off x="251520" y="980728"/>
            <a:ext cx="8229600" cy="1143000"/>
          </a:xfrm>
          <a:noFill/>
        </p:spPr>
        <p:txBody>
          <a:bodyPr>
            <a:normAutofit/>
          </a:bodyPr>
          <a:lstStyle/>
          <a:p>
            <a:r>
              <a:rPr lang="en-US" altLang="zh-CN" sz="3200" b="1" dirty="0" smtClean="0"/>
              <a:t>Political career</a:t>
            </a:r>
          </a:p>
        </p:txBody>
      </p:sp>
      <p:sp>
        <p:nvSpPr>
          <p:cNvPr id="47110" name="Rectangle 6"/>
          <p:cNvSpPr>
            <a:spLocks noGrp="1" noChangeAspect="1"/>
          </p:cNvSpPr>
          <p:nvPr>
            <p:ph type="body" idx="1"/>
          </p:nvPr>
        </p:nvSpPr>
        <p:spPr>
          <a:xfrm>
            <a:off x="467544" y="1813718"/>
            <a:ext cx="8229600" cy="4525963"/>
          </a:xfrm>
        </p:spPr>
        <p:txBody>
          <a:bodyPr/>
          <a:lstStyle/>
          <a:p>
            <a:pPr marL="0" indent="0">
              <a:buNone/>
            </a:pPr>
            <a:r>
              <a:rPr lang="en-US" altLang="zh-CN" sz="2400" b="1" dirty="0" smtClean="0"/>
              <a:t>Work in pairs and match the years with the events in Winston Churchill’s political career.</a:t>
            </a:r>
          </a:p>
          <a:p>
            <a:pPr marL="0" indent="0">
              <a:buNone/>
            </a:pPr>
            <a:r>
              <a:rPr lang="en-US" altLang="zh-CN" sz="2400" dirty="0" smtClean="0"/>
              <a:t>   </a:t>
            </a:r>
            <a:r>
              <a:rPr lang="en-US" altLang="zh-CN" sz="2400" b="0" dirty="0" smtClean="0">
                <a:hlinkClick r:id="rId3" action="ppaction://hlinksldjump"/>
              </a:rPr>
              <a:t>1900</a:t>
            </a:r>
            <a:r>
              <a:rPr lang="en-US" altLang="zh-CN" sz="2400" b="0" dirty="0" smtClean="0"/>
              <a:t> </a:t>
            </a:r>
          </a:p>
          <a:p>
            <a:pPr marL="0" indent="0">
              <a:buNone/>
            </a:pPr>
            <a:r>
              <a:rPr lang="en-US" altLang="zh-CN" sz="2400" b="0" dirty="0" smtClean="0"/>
              <a:t>   1911</a:t>
            </a:r>
          </a:p>
          <a:p>
            <a:pPr marL="0" indent="0">
              <a:buNone/>
            </a:pPr>
            <a:r>
              <a:rPr lang="en-US" altLang="zh-CN" sz="2400" b="0" dirty="0" smtClean="0"/>
              <a:t>   1920s</a:t>
            </a:r>
          </a:p>
          <a:p>
            <a:pPr marL="0" indent="0">
              <a:buNone/>
            </a:pPr>
            <a:r>
              <a:rPr lang="en-US" altLang="zh-CN" sz="2400" b="0" dirty="0" smtClean="0"/>
              <a:t>   </a:t>
            </a:r>
            <a:r>
              <a:rPr lang="en-US" altLang="zh-CN" sz="2400" b="1" dirty="0" smtClean="0">
                <a:hlinkClick r:id="rId4" action="ppaction://hlinksldjump"/>
              </a:rPr>
              <a:t>1930</a:t>
            </a:r>
            <a:endParaRPr lang="en-US" altLang="zh-CN" sz="2400" b="1" dirty="0" smtClean="0"/>
          </a:p>
          <a:p>
            <a:pPr marL="0" indent="0">
              <a:buNone/>
            </a:pPr>
            <a:r>
              <a:rPr lang="en-US" altLang="zh-CN" sz="2400" b="0" dirty="0" smtClean="0"/>
              <a:t>   1930s</a:t>
            </a:r>
          </a:p>
          <a:p>
            <a:pPr marL="0" indent="0">
              <a:buNone/>
            </a:pPr>
            <a:r>
              <a:rPr lang="zh-CN" altLang="en-US" sz="2400" b="0" dirty="0" smtClean="0"/>
              <a:t>   </a:t>
            </a:r>
            <a:r>
              <a:rPr lang="en-US" altLang="zh-CN" sz="2400" b="0" dirty="0" smtClean="0"/>
              <a:t>1940-1945 </a:t>
            </a:r>
          </a:p>
          <a:p>
            <a:pPr marL="0" indent="0">
              <a:buNone/>
            </a:pPr>
            <a:r>
              <a:rPr lang="en-US" altLang="zh-CN" sz="2400" b="0" dirty="0" smtClean="0"/>
              <a:t>   </a:t>
            </a:r>
            <a:r>
              <a:rPr lang="en-US" altLang="zh-CN" sz="2400" b="0" dirty="0" smtClean="0">
                <a:hlinkClick r:id="rId5" action="ppaction://hlinksldjump"/>
              </a:rPr>
              <a:t>1945</a:t>
            </a:r>
            <a:endParaRPr lang="en-US" altLang="zh-CN" sz="2400" b="0" dirty="0" smtClean="0"/>
          </a:p>
          <a:p>
            <a:pPr marL="0" indent="0">
              <a:buNone/>
            </a:pPr>
            <a:r>
              <a:rPr lang="en-US" altLang="zh-CN" sz="2400" b="0" dirty="0" smtClean="0"/>
              <a:t>   1951-1955</a:t>
            </a:r>
          </a:p>
        </p:txBody>
      </p:sp>
      <p:sp>
        <p:nvSpPr>
          <p:cNvPr id="47112" name="Rectangle 14"/>
          <p:cNvSpPr>
            <a:spLocks noChangeArrowheads="1"/>
          </p:cNvSpPr>
          <p:nvPr/>
        </p:nvSpPr>
        <p:spPr bwMode="auto">
          <a:xfrm>
            <a:off x="4183173" y="3689211"/>
            <a:ext cx="29146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b="0" dirty="0"/>
              <a:t>on the backbenches</a:t>
            </a:r>
            <a:endParaRPr lang="zh-CN" altLang="en-US" b="0" dirty="0"/>
          </a:p>
        </p:txBody>
      </p:sp>
      <p:sp>
        <p:nvSpPr>
          <p:cNvPr id="47113" name="Rectangle 15"/>
          <p:cNvSpPr>
            <a:spLocks noChangeArrowheads="1"/>
          </p:cNvSpPr>
          <p:nvPr/>
        </p:nvSpPr>
        <p:spPr bwMode="auto">
          <a:xfrm>
            <a:off x="4211224" y="4172473"/>
            <a:ext cx="36734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b="0" dirty="0"/>
              <a:t>First Lord of the Admiralty</a:t>
            </a:r>
            <a:endParaRPr lang="zh-CN" altLang="en-US" b="0" dirty="0"/>
          </a:p>
        </p:txBody>
      </p:sp>
      <p:sp>
        <p:nvSpPr>
          <p:cNvPr id="47114" name="Rectangle 16"/>
          <p:cNvSpPr>
            <a:spLocks noChangeArrowheads="1"/>
          </p:cNvSpPr>
          <p:nvPr/>
        </p:nvSpPr>
        <p:spPr bwMode="auto">
          <a:xfrm>
            <a:off x="4205124" y="4681798"/>
            <a:ext cx="1589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b="0" dirty="0"/>
              <a:t>a Tory MP</a:t>
            </a:r>
            <a:endParaRPr lang="zh-CN" altLang="en-US" b="0" dirty="0"/>
          </a:p>
        </p:txBody>
      </p:sp>
      <p:sp>
        <p:nvSpPr>
          <p:cNvPr id="47115" name="Rectangle 17"/>
          <p:cNvSpPr>
            <a:spLocks noChangeArrowheads="1"/>
          </p:cNvSpPr>
          <p:nvPr/>
        </p:nvSpPr>
        <p:spPr bwMode="auto">
          <a:xfrm>
            <a:off x="4195172" y="3195960"/>
            <a:ext cx="40338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b="0" dirty="0"/>
              <a:t>Chancellor of the Exchequer</a:t>
            </a:r>
            <a:endParaRPr lang="zh-CN" altLang="en-US" b="0" dirty="0"/>
          </a:p>
        </p:txBody>
      </p:sp>
      <p:sp>
        <p:nvSpPr>
          <p:cNvPr id="47116" name="Rectangle 18"/>
          <p:cNvSpPr>
            <a:spLocks noChangeArrowheads="1"/>
          </p:cNvSpPr>
          <p:nvPr/>
        </p:nvSpPr>
        <p:spPr bwMode="auto">
          <a:xfrm>
            <a:off x="4247642" y="5182806"/>
            <a:ext cx="39814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b="0" dirty="0"/>
              <a:t>his country retreat </a:t>
            </a:r>
            <a:r>
              <a:rPr lang="en-US" altLang="zh-CN" b="0" dirty="0" err="1"/>
              <a:t>Chartwell</a:t>
            </a:r>
            <a:endParaRPr lang="zh-CN" altLang="en-US" b="0" dirty="0"/>
          </a:p>
        </p:txBody>
      </p:sp>
      <p:sp>
        <p:nvSpPr>
          <p:cNvPr id="47117" name="Rectangle 19"/>
          <p:cNvSpPr>
            <a:spLocks noChangeArrowheads="1"/>
          </p:cNvSpPr>
          <p:nvPr/>
        </p:nvSpPr>
        <p:spPr bwMode="auto">
          <a:xfrm>
            <a:off x="4206181" y="2706915"/>
            <a:ext cx="2898775"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a:lnSpc>
                <a:spcPct val="90000"/>
              </a:lnSpc>
            </a:pPr>
            <a:r>
              <a:rPr lang="en-US" altLang="zh-CN" b="0" dirty="0"/>
              <a:t>lost general election</a:t>
            </a:r>
          </a:p>
        </p:txBody>
      </p:sp>
      <p:sp>
        <p:nvSpPr>
          <p:cNvPr id="47118" name="Rectangle 20"/>
          <p:cNvSpPr>
            <a:spLocks noChangeArrowheads="1"/>
          </p:cNvSpPr>
          <p:nvPr/>
        </p:nvSpPr>
        <p:spPr bwMode="auto">
          <a:xfrm>
            <a:off x="4261871" y="5737596"/>
            <a:ext cx="34036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a:lnSpc>
                <a:spcPct val="90000"/>
              </a:lnSpc>
            </a:pPr>
            <a:r>
              <a:rPr lang="en-US" altLang="zh-CN" b="0" dirty="0"/>
              <a:t>British Prime </a:t>
            </a:r>
            <a:r>
              <a:rPr lang="en-US" altLang="zh-CN" b="0" dirty="0" err="1"/>
              <a:t>Mininster</a:t>
            </a:r>
            <a:r>
              <a:rPr lang="en-US" altLang="zh-CN" dirty="0"/>
              <a:t>  </a:t>
            </a:r>
          </a:p>
        </p:txBody>
      </p:sp>
      <p:sp>
        <p:nvSpPr>
          <p:cNvPr id="1213461" name="Line 21"/>
          <p:cNvSpPr>
            <a:spLocks noChangeShapeType="1"/>
          </p:cNvSpPr>
          <p:nvPr/>
        </p:nvSpPr>
        <p:spPr bwMode="auto">
          <a:xfrm>
            <a:off x="1547812" y="2847833"/>
            <a:ext cx="2713485" cy="2058480"/>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3462" name="Line 22"/>
          <p:cNvSpPr>
            <a:spLocks noChangeShapeType="1"/>
          </p:cNvSpPr>
          <p:nvPr/>
        </p:nvSpPr>
        <p:spPr bwMode="auto">
          <a:xfrm>
            <a:off x="1403350" y="3284538"/>
            <a:ext cx="2801774" cy="1102462"/>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3463" name="Line 23"/>
          <p:cNvSpPr>
            <a:spLocks noChangeShapeType="1"/>
          </p:cNvSpPr>
          <p:nvPr/>
        </p:nvSpPr>
        <p:spPr bwMode="auto">
          <a:xfrm flipV="1">
            <a:off x="1627963" y="3407869"/>
            <a:ext cx="2555210" cy="298342"/>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3464" name="Line 24"/>
          <p:cNvSpPr>
            <a:spLocks noChangeShapeType="1"/>
          </p:cNvSpPr>
          <p:nvPr/>
        </p:nvSpPr>
        <p:spPr bwMode="auto">
          <a:xfrm flipV="1">
            <a:off x="1466249" y="3964914"/>
            <a:ext cx="2716924" cy="180697"/>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3465" name="Line 25"/>
          <p:cNvSpPr>
            <a:spLocks noChangeShapeType="1"/>
          </p:cNvSpPr>
          <p:nvPr/>
        </p:nvSpPr>
        <p:spPr bwMode="auto">
          <a:xfrm>
            <a:off x="1601391" y="4523715"/>
            <a:ext cx="2659984" cy="883606"/>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3466" name="Line 26"/>
          <p:cNvSpPr>
            <a:spLocks noChangeShapeType="1"/>
          </p:cNvSpPr>
          <p:nvPr/>
        </p:nvSpPr>
        <p:spPr bwMode="auto">
          <a:xfrm flipV="1">
            <a:off x="1403351" y="2863477"/>
            <a:ext cx="2858024" cy="2470917"/>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3467" name="Line 27"/>
          <p:cNvSpPr>
            <a:spLocks noChangeShapeType="1"/>
          </p:cNvSpPr>
          <p:nvPr/>
        </p:nvSpPr>
        <p:spPr bwMode="auto">
          <a:xfrm>
            <a:off x="2153993" y="5138998"/>
            <a:ext cx="2051131" cy="733693"/>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3468" name="Line 28"/>
          <p:cNvSpPr>
            <a:spLocks noChangeShapeType="1"/>
          </p:cNvSpPr>
          <p:nvPr/>
        </p:nvSpPr>
        <p:spPr bwMode="auto">
          <a:xfrm>
            <a:off x="2195513" y="5865811"/>
            <a:ext cx="2024838" cy="143595"/>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pic>
        <p:nvPicPr>
          <p:cNvPr id="2" name="图片 1">
            <a:hlinkClick r:id="rId6" action="ppaction://hlinksldjump"/>
          </p:cNvPr>
          <p:cNvPicPr>
            <a:picLocks noChangeAspect="1"/>
          </p:cNvPicPr>
          <p:nvPr/>
        </p:nvPicPr>
        <p:blipFill>
          <a:blip r:embed="rId7"/>
          <a:stretch>
            <a:fillRect/>
          </a:stretch>
        </p:blipFill>
        <p:spPr>
          <a:xfrm>
            <a:off x="251520" y="70926"/>
            <a:ext cx="8640960" cy="1285875"/>
          </a:xfrm>
          <a:prstGeom prst="rect">
            <a:avLst/>
          </a:prstGeom>
        </p:spPr>
      </p:pic>
      <p:sp>
        <p:nvSpPr>
          <p:cNvPr id="3" name="等腰三角形 2">
            <a:hlinkClick r:id="rId8" action="ppaction://hlinksldjump"/>
          </p:cNvPr>
          <p:cNvSpPr/>
          <p:nvPr/>
        </p:nvSpPr>
        <p:spPr>
          <a:xfrm>
            <a:off x="8748464" y="6597352"/>
            <a:ext cx="288032" cy="1440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86390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34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34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34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34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34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346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346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13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3461" grpId="0" animBg="1"/>
      <p:bldP spid="1213462" grpId="0" animBg="1"/>
      <p:bldP spid="1213463" grpId="0" animBg="1"/>
      <p:bldP spid="1213464" grpId="0" animBg="1"/>
      <p:bldP spid="1213465" grpId="0" animBg="1"/>
      <p:bldP spid="1213466" grpId="0" animBg="1"/>
      <p:bldP spid="1213467" grpId="0" animBg="1"/>
      <p:bldP spid="121346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图片 7">
            <a:hlinkClick r:id="rId3" action="ppaction://hlinksldjump"/>
          </p:cNvPr>
          <p:cNvPicPr>
            <a:picLocks noChangeAspect="1"/>
          </p:cNvPicPr>
          <p:nvPr/>
        </p:nvPicPr>
        <p:blipFill>
          <a:blip r:embed="rId4"/>
          <a:stretch>
            <a:fillRect/>
          </a:stretch>
        </p:blipFill>
        <p:spPr>
          <a:xfrm>
            <a:off x="5209827" y="5295051"/>
            <a:ext cx="3175645" cy="1504975"/>
          </a:xfrm>
          <a:prstGeom prst="rect">
            <a:avLst/>
          </a:prstGeom>
        </p:spPr>
      </p:pic>
      <p:sp>
        <p:nvSpPr>
          <p:cNvPr id="2" name="矩形 1"/>
          <p:cNvSpPr/>
          <p:nvPr/>
        </p:nvSpPr>
        <p:spPr>
          <a:xfrm>
            <a:off x="683568" y="2260927"/>
            <a:ext cx="7848872" cy="3046988"/>
          </a:xfrm>
          <a:prstGeom prst="rect">
            <a:avLst/>
          </a:prstGeom>
        </p:spPr>
        <p:txBody>
          <a:bodyPr wrap="square">
            <a:spAutoFit/>
          </a:bodyPr>
          <a:lstStyle/>
          <a:p>
            <a:r>
              <a:rPr lang="en-US" altLang="zh-CN" sz="2400" dirty="0"/>
              <a:t>6  He was elected as Tory MP for Oldham in the same year. Then he swapped to the Liberals, then back. He was never really a Party animal.  He  cared  about  Britain. His vision was of a place with better living standards for ordinary people, but with a fierce regard for </a:t>
            </a:r>
            <a:r>
              <a:rPr lang="en-US" altLang="zh-CN" sz="2400" dirty="0">
                <a:hlinkClick r:id="rId5" action="ppaction://hlinksldjump"/>
              </a:rPr>
              <a:t>law and order</a:t>
            </a:r>
            <a:r>
              <a:rPr lang="en-US" altLang="zh-CN" sz="2400" dirty="0"/>
              <a:t>. Though he wasn’t a vicious man, Churchill’s attitude to </a:t>
            </a:r>
            <a:r>
              <a:rPr lang="en-US" altLang="zh-CN" sz="2400" dirty="0">
                <a:hlinkClick r:id="rId6" action="ppaction://hlinksldjump"/>
              </a:rPr>
              <a:t>suffragettes</a:t>
            </a:r>
            <a:r>
              <a:rPr lang="en-US" altLang="zh-CN" sz="2400" dirty="0"/>
              <a:t>, </a:t>
            </a:r>
            <a:r>
              <a:rPr lang="en-US" altLang="zh-CN" sz="2400" dirty="0">
                <a:hlinkClick r:id="rId7" action="ppaction://hlinksldjump"/>
              </a:rPr>
              <a:t>trade unionists </a:t>
            </a:r>
            <a:r>
              <a:rPr lang="en-US" altLang="zh-CN" sz="2400" dirty="0"/>
              <a:t>or anyone  who  challenged the system was brutal. His weapon of first resort was the army.</a:t>
            </a:r>
          </a:p>
        </p:txBody>
      </p:sp>
      <p:sp>
        <p:nvSpPr>
          <p:cNvPr id="4" name="文本框 3"/>
          <p:cNvSpPr txBox="1"/>
          <p:nvPr/>
        </p:nvSpPr>
        <p:spPr>
          <a:xfrm>
            <a:off x="395536" y="1546896"/>
            <a:ext cx="4536504" cy="584775"/>
          </a:xfrm>
          <a:prstGeom prst="rect">
            <a:avLst/>
          </a:prstGeom>
          <a:noFill/>
        </p:spPr>
        <p:txBody>
          <a:bodyPr wrap="square" rtlCol="0">
            <a:spAutoFit/>
          </a:bodyPr>
          <a:lstStyle/>
          <a:p>
            <a:r>
              <a:rPr lang="en-US" altLang="zh-CN" sz="3200" b="1" dirty="0" smtClean="0">
                <a:solidFill>
                  <a:srgbClr val="C00000"/>
                </a:solidFill>
              </a:rPr>
              <a:t>1900</a:t>
            </a:r>
            <a:endParaRPr lang="zh-CN" altLang="en-US" sz="3200" b="1" dirty="0">
              <a:solidFill>
                <a:srgbClr val="C00000"/>
              </a:solidFill>
            </a:endParaRPr>
          </a:p>
        </p:txBody>
      </p:sp>
      <p:sp>
        <p:nvSpPr>
          <p:cNvPr id="5" name="文本框 4"/>
          <p:cNvSpPr txBox="1"/>
          <p:nvPr/>
        </p:nvSpPr>
        <p:spPr>
          <a:xfrm>
            <a:off x="1475656" y="1608450"/>
            <a:ext cx="6912768" cy="461665"/>
          </a:xfrm>
          <a:prstGeom prst="rect">
            <a:avLst/>
          </a:prstGeom>
          <a:noFill/>
        </p:spPr>
        <p:txBody>
          <a:bodyPr wrap="square" rtlCol="0">
            <a:spAutoFit/>
          </a:bodyPr>
          <a:lstStyle/>
          <a:p>
            <a:r>
              <a:rPr lang="en-US" altLang="zh-CN" sz="2400" dirty="0">
                <a:solidFill>
                  <a:srgbClr val="C00000"/>
                </a:solidFill>
                <a:latin typeface="Times New Roman" panose="02020603050405020304" pitchFamily="18" charset="0"/>
                <a:cs typeface="Times New Roman" panose="02020603050405020304" pitchFamily="18" charset="0"/>
              </a:rPr>
              <a:t>t</a:t>
            </a:r>
            <a:r>
              <a:rPr lang="en-US" altLang="zh-CN" sz="2400" dirty="0" smtClean="0">
                <a:solidFill>
                  <a:srgbClr val="C00000"/>
                </a:solidFill>
                <a:latin typeface="Times New Roman" panose="02020603050405020304" pitchFamily="18" charset="0"/>
                <a:cs typeface="Times New Roman" panose="02020603050405020304" pitchFamily="18" charset="0"/>
              </a:rPr>
              <a:t>he </a:t>
            </a:r>
            <a:r>
              <a:rPr lang="en-US" altLang="zh-CN" sz="2400" dirty="0">
                <a:solidFill>
                  <a:srgbClr val="C00000"/>
                </a:solidFill>
                <a:latin typeface="Times New Roman" panose="02020603050405020304" pitchFamily="18" charset="0"/>
                <a:cs typeface="Times New Roman" panose="02020603050405020304" pitchFamily="18" charset="0"/>
              </a:rPr>
              <a:t>beginning of  Winston Churchill’s political career</a:t>
            </a:r>
            <a:endParaRPr lang="zh-CN" altLang="en-US" sz="2400" dirty="0">
              <a:solidFill>
                <a:srgbClr val="C00000"/>
              </a:solidFill>
              <a:latin typeface="Times New Roman" panose="02020603050405020304" pitchFamily="18" charset="0"/>
              <a:cs typeface="Times New Roman" panose="02020603050405020304" pitchFamily="18" charset="0"/>
            </a:endParaRPr>
          </a:p>
        </p:txBody>
      </p:sp>
      <p:pic>
        <p:nvPicPr>
          <p:cNvPr id="14" name="图片 13">
            <a:hlinkClick r:id="rId5" action="ppaction://hlinksldjump"/>
          </p:cNvPr>
          <p:cNvPicPr>
            <a:picLocks noChangeAspect="1"/>
          </p:cNvPicPr>
          <p:nvPr/>
        </p:nvPicPr>
        <p:blipFill>
          <a:blip r:embed="rId8"/>
          <a:stretch>
            <a:fillRect/>
          </a:stretch>
        </p:blipFill>
        <p:spPr>
          <a:xfrm>
            <a:off x="251520" y="70926"/>
            <a:ext cx="8640960" cy="1285875"/>
          </a:xfrm>
          <a:prstGeom prst="rect">
            <a:avLst/>
          </a:prstGeom>
        </p:spPr>
      </p:pic>
    </p:spTree>
    <p:extLst>
      <p:ext uri="{BB962C8B-B14F-4D97-AF65-F5344CB8AC3E}">
        <p14:creationId xmlns:p14="http://schemas.microsoft.com/office/powerpoint/2010/main" val="12278204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a:xfrm>
            <a:off x="683568" y="2260927"/>
            <a:ext cx="5112568" cy="4524315"/>
          </a:xfrm>
          <a:prstGeom prst="rect">
            <a:avLst/>
          </a:prstGeom>
        </p:spPr>
        <p:txBody>
          <a:bodyPr wrap="square">
            <a:spAutoFit/>
          </a:bodyPr>
          <a:lstStyle/>
          <a:p>
            <a:r>
              <a:rPr lang="en-US" altLang="zh-CN" sz="2400" dirty="0" smtClean="0"/>
              <a:t>12 </a:t>
            </a:r>
            <a:r>
              <a:rPr lang="en-US" altLang="zh-CN" sz="2400" dirty="0"/>
              <a:t>…  When  victory  was  finally </a:t>
            </a:r>
            <a:r>
              <a:rPr lang="en-US" altLang="zh-CN" sz="2400" dirty="0" smtClean="0"/>
              <a:t>declared </a:t>
            </a:r>
            <a:r>
              <a:rPr lang="en-US" altLang="zh-CN" sz="2400" dirty="0"/>
              <a:t>in Europe on 8 May 1945, it was </a:t>
            </a:r>
            <a:r>
              <a:rPr lang="en-US" altLang="zh-CN" sz="2400" dirty="0" smtClean="0"/>
              <a:t>quickly </a:t>
            </a:r>
            <a:r>
              <a:rPr lang="en-US" altLang="zh-CN" sz="2400" dirty="0"/>
              <a:t>followed by a general election. The billboards said “Cheer Churchill, Vote </a:t>
            </a:r>
            <a:r>
              <a:rPr lang="en-US" altLang="zh-CN" sz="2400" dirty="0" err="1"/>
              <a:t>Labour</a:t>
            </a:r>
            <a:r>
              <a:rPr lang="en-US" altLang="zh-CN" sz="2400" dirty="0"/>
              <a:t>”, and that’s what people did. That was the </a:t>
            </a:r>
            <a:r>
              <a:rPr lang="en-US" altLang="zh-CN" sz="2400" dirty="0">
                <a:hlinkClick r:id="rId3" action="ppaction://hlinksldjump"/>
              </a:rPr>
              <a:t>irony</a:t>
            </a:r>
            <a:r>
              <a:rPr lang="en-US" altLang="zh-CN" sz="2400" dirty="0"/>
              <a:t>. The very democracy that Churchill was  prepared  to  </a:t>
            </a:r>
            <a:r>
              <a:rPr lang="en-US" altLang="zh-CN" sz="2400" dirty="0">
                <a:hlinkClick r:id="rId4" action="ppaction://hlinksldjump"/>
              </a:rPr>
              <a:t>lay  down </a:t>
            </a:r>
            <a:r>
              <a:rPr lang="en-US" altLang="zh-CN" sz="2400" dirty="0"/>
              <a:t>his life to defend was the same democracy that knew the difference between the needs of peace and the needs of war.</a:t>
            </a:r>
          </a:p>
          <a:p>
            <a:endParaRPr lang="en-US" altLang="zh-CN" sz="2400" dirty="0"/>
          </a:p>
        </p:txBody>
      </p:sp>
      <p:sp>
        <p:nvSpPr>
          <p:cNvPr id="4" name="文本框 3"/>
          <p:cNvSpPr txBox="1"/>
          <p:nvPr/>
        </p:nvSpPr>
        <p:spPr>
          <a:xfrm>
            <a:off x="395536" y="1546896"/>
            <a:ext cx="4536504" cy="584775"/>
          </a:xfrm>
          <a:prstGeom prst="rect">
            <a:avLst/>
          </a:prstGeom>
          <a:noFill/>
        </p:spPr>
        <p:txBody>
          <a:bodyPr wrap="square" rtlCol="0">
            <a:spAutoFit/>
          </a:bodyPr>
          <a:lstStyle/>
          <a:p>
            <a:r>
              <a:rPr lang="en-US" altLang="zh-CN" sz="3200" b="1" dirty="0" smtClean="0">
                <a:solidFill>
                  <a:srgbClr val="C00000"/>
                </a:solidFill>
              </a:rPr>
              <a:t>1945</a:t>
            </a:r>
            <a:endParaRPr lang="zh-CN" altLang="en-US" sz="3200" b="1" dirty="0">
              <a:solidFill>
                <a:srgbClr val="C00000"/>
              </a:solidFill>
            </a:endParaRPr>
          </a:p>
        </p:txBody>
      </p:sp>
      <p:sp>
        <p:nvSpPr>
          <p:cNvPr id="5" name="文本框 4"/>
          <p:cNvSpPr txBox="1"/>
          <p:nvPr/>
        </p:nvSpPr>
        <p:spPr>
          <a:xfrm>
            <a:off x="1753443" y="1546896"/>
            <a:ext cx="6912768" cy="523220"/>
          </a:xfrm>
          <a:prstGeom prst="rect">
            <a:avLst/>
          </a:prstGeom>
          <a:noFill/>
        </p:spPr>
        <p:txBody>
          <a:bodyPr wrap="square" rtlCol="0">
            <a:spAutoFit/>
          </a:bodyPr>
          <a:lstStyle/>
          <a:p>
            <a:r>
              <a:rPr lang="en-US" altLang="zh-CN" sz="2800" dirty="0">
                <a:solidFill>
                  <a:srgbClr val="C00000"/>
                </a:solidFill>
                <a:latin typeface="Times New Roman" panose="02020603050405020304" pitchFamily="18" charset="0"/>
                <a:cs typeface="Times New Roman" panose="02020603050405020304" pitchFamily="18" charset="0"/>
              </a:rPr>
              <a:t>lost general election</a:t>
            </a:r>
          </a:p>
        </p:txBody>
      </p:sp>
      <p:pic>
        <p:nvPicPr>
          <p:cNvPr id="14" name="图片 13">
            <a:hlinkClick r:id="rId5" action="ppaction://hlinksldjump"/>
          </p:cNvPr>
          <p:cNvPicPr>
            <a:picLocks noChangeAspect="1"/>
          </p:cNvPicPr>
          <p:nvPr/>
        </p:nvPicPr>
        <p:blipFill>
          <a:blip r:embed="rId6"/>
          <a:stretch>
            <a:fillRect/>
          </a:stretch>
        </p:blipFill>
        <p:spPr>
          <a:xfrm>
            <a:off x="251520" y="70926"/>
            <a:ext cx="8640960" cy="1285875"/>
          </a:xfrm>
          <a:prstGeom prst="rect">
            <a:avLst/>
          </a:prstGeom>
        </p:spPr>
      </p:pic>
      <p:pic>
        <p:nvPicPr>
          <p:cNvPr id="3" name="图片 2">
            <a:hlinkClick r:id="rId7" action="ppaction://hlinksldjump"/>
          </p:cNvPr>
          <p:cNvPicPr>
            <a:picLocks noChangeAspect="1"/>
          </p:cNvPicPr>
          <p:nvPr/>
        </p:nvPicPr>
        <p:blipFill>
          <a:blip r:embed="rId8"/>
          <a:stretch>
            <a:fillRect/>
          </a:stretch>
        </p:blipFill>
        <p:spPr>
          <a:xfrm>
            <a:off x="5940152" y="2283443"/>
            <a:ext cx="2880320" cy="3791153"/>
          </a:xfrm>
          <a:prstGeom prst="rect">
            <a:avLst/>
          </a:prstGeom>
        </p:spPr>
      </p:pic>
    </p:spTree>
    <p:extLst>
      <p:ext uri="{BB962C8B-B14F-4D97-AF65-F5344CB8AC3E}">
        <p14:creationId xmlns:p14="http://schemas.microsoft.com/office/powerpoint/2010/main" val="19481797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9" name="Rectangle 15"/>
          <p:cNvSpPr>
            <a:spLocks noGrp="1"/>
          </p:cNvSpPr>
          <p:nvPr>
            <p:ph type="title"/>
          </p:nvPr>
        </p:nvSpPr>
        <p:spPr>
          <a:xfrm>
            <a:off x="457200" y="192317"/>
            <a:ext cx="8435280" cy="1225321"/>
          </a:xfrm>
          <a:solidFill>
            <a:schemeClr val="tx1"/>
          </a:solidFill>
        </p:spPr>
        <p:txBody>
          <a:bodyPr>
            <a:normAutofit/>
          </a:bodyPr>
          <a:lstStyle/>
          <a:p>
            <a:r>
              <a:rPr lang="en-US" altLang="zh-CN" sz="4000" b="1" dirty="0" smtClean="0">
                <a:solidFill>
                  <a:schemeClr val="bg1"/>
                </a:solidFill>
              </a:rPr>
              <a:t>Difficult Sentences</a:t>
            </a:r>
          </a:p>
        </p:txBody>
      </p:sp>
      <p:sp>
        <p:nvSpPr>
          <p:cNvPr id="82950" name="Rectangle 16"/>
          <p:cNvSpPr>
            <a:spLocks noGrp="1" noChangeAspect="1"/>
          </p:cNvSpPr>
          <p:nvPr>
            <p:ph idx="1"/>
          </p:nvPr>
        </p:nvSpPr>
        <p:spPr>
          <a:xfrm>
            <a:off x="323528" y="1772816"/>
            <a:ext cx="8424936" cy="4525963"/>
          </a:xfrm>
        </p:spPr>
        <p:txBody>
          <a:bodyPr>
            <a:noAutofit/>
          </a:bodyPr>
          <a:lstStyle/>
          <a:p>
            <a:pPr marL="269875" indent="-269875">
              <a:lnSpc>
                <a:spcPts val="2500"/>
              </a:lnSpc>
              <a:buNone/>
            </a:pPr>
            <a:r>
              <a:rPr lang="en-US" altLang="zh-CN" sz="2400" b="0" dirty="0" smtClean="0">
                <a:latin typeface="Times New Roman" panose="02020603050405020304" pitchFamily="18" charset="0"/>
                <a:cs typeface="Times New Roman" panose="02020603050405020304" pitchFamily="18" charset="0"/>
              </a:rPr>
              <a:t>1. </a:t>
            </a:r>
            <a:r>
              <a:rPr lang="zh-CN" altLang="en-US" sz="2400" b="0" dirty="0" smtClean="0">
                <a:latin typeface="Times New Roman" panose="02020603050405020304" pitchFamily="18" charset="0"/>
                <a:cs typeface="Times New Roman" panose="02020603050405020304" pitchFamily="18" charset="0"/>
              </a:rPr>
              <a:t>Far from giving support,</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Winston</a:t>
            </a:r>
            <a:r>
              <a:rPr lang="en-US" altLang="zh-CN" sz="2400" b="0" dirty="0" smtClean="0">
                <a:latin typeface="Times New Roman" panose="02020603050405020304" pitchFamily="18" charset="0"/>
                <a:cs typeface="Times New Roman" panose="02020603050405020304" pitchFamily="18" charset="0"/>
              </a:rPr>
              <a:t>’</a:t>
            </a:r>
            <a:r>
              <a:rPr lang="zh-CN" altLang="en-US" sz="2400" b="0" dirty="0" smtClean="0">
                <a:latin typeface="Times New Roman" panose="02020603050405020304" pitchFamily="18" charset="0"/>
                <a:cs typeface="Times New Roman" panose="02020603050405020304" pitchFamily="18" charset="0"/>
              </a:rPr>
              <a:t>s</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father predicted his child would</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degenerate into a</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shabby,</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unhappy and futile existence</a:t>
            </a:r>
            <a:r>
              <a:rPr lang="en-US" altLang="zh-CN" sz="2400" b="0" dirty="0" smtClean="0">
                <a:latin typeface="Times New Roman" panose="02020603050405020304" pitchFamily="18" charset="0"/>
                <a:cs typeface="Times New Roman" panose="02020603050405020304" pitchFamily="18" charset="0"/>
              </a:rPr>
              <a:t>”</a:t>
            </a:r>
            <a:r>
              <a:rPr lang="zh-CN" altLang="en-US" sz="2400" b="0" dirty="0" smtClean="0">
                <a:latin typeface="Times New Roman" panose="02020603050405020304" pitchFamily="18" charset="0"/>
                <a:cs typeface="Times New Roman" panose="02020603050405020304" pitchFamily="18" charset="0"/>
              </a:rPr>
              <a:t>.</a:t>
            </a:r>
            <a:r>
              <a:rPr lang="en-US" altLang="zh-CN" sz="2400" b="0" dirty="0" smtClean="0">
                <a:latin typeface="Times New Roman" panose="02020603050405020304" pitchFamily="18" charset="0"/>
                <a:cs typeface="Times New Roman" panose="02020603050405020304" pitchFamily="18" charset="0"/>
              </a:rPr>
              <a:t> (Para</a:t>
            </a:r>
            <a:r>
              <a:rPr lang="en-US" altLang="zh-CN" sz="2400" dirty="0">
                <a:latin typeface="Times New Roman" panose="02020603050405020304" pitchFamily="18" charset="0"/>
                <a:cs typeface="Times New Roman" panose="02020603050405020304" pitchFamily="18" charset="0"/>
              </a:rPr>
              <a:t>.</a:t>
            </a:r>
            <a:r>
              <a:rPr lang="en-US" altLang="zh-CN" sz="2400" b="0" dirty="0" smtClean="0">
                <a:latin typeface="Times New Roman" panose="02020603050405020304" pitchFamily="18" charset="0"/>
                <a:cs typeface="Times New Roman" panose="02020603050405020304" pitchFamily="18" charset="0"/>
              </a:rPr>
              <a:t>4)</a:t>
            </a:r>
          </a:p>
          <a:p>
            <a:pPr marL="360363" indent="-360363">
              <a:lnSpc>
                <a:spcPts val="2500"/>
              </a:lnSpc>
              <a:buNone/>
            </a:pPr>
            <a:r>
              <a:rPr lang="en-US" altLang="zh-CN" sz="2400" b="0" dirty="0" smtClean="0">
                <a:latin typeface="Times New Roman" panose="02020603050405020304" pitchFamily="18" charset="0"/>
                <a:cs typeface="Times New Roman" panose="02020603050405020304" pitchFamily="18" charset="0"/>
              </a:rPr>
              <a:t>2. </a:t>
            </a:r>
            <a:r>
              <a:rPr lang="zh-CN" altLang="en-US" sz="2400" b="0" dirty="0" smtClean="0">
                <a:latin typeface="Times New Roman" panose="02020603050405020304" pitchFamily="18" charset="0"/>
                <a:cs typeface="Times New Roman" panose="02020603050405020304" pitchFamily="18" charset="0"/>
              </a:rPr>
              <a:t>But by 1930,</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Labour was in power and he was on the backbenches,</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a nobody and a has-been.</a:t>
            </a:r>
            <a:r>
              <a:rPr lang="en-US" altLang="zh-CN" sz="2400" b="0" dirty="0" smtClean="0">
                <a:latin typeface="Times New Roman" panose="02020603050405020304" pitchFamily="18" charset="0"/>
                <a:cs typeface="Times New Roman" panose="02020603050405020304" pitchFamily="18" charset="0"/>
              </a:rPr>
              <a:t> (Para. 9) </a:t>
            </a:r>
          </a:p>
          <a:p>
            <a:pPr marL="360363" indent="-360363">
              <a:lnSpc>
                <a:spcPts val="2500"/>
              </a:lnSpc>
              <a:buNone/>
            </a:pPr>
            <a:r>
              <a:rPr lang="en-US" altLang="zh-CN" sz="2400" b="0" dirty="0" smtClean="0">
                <a:latin typeface="Times New Roman" panose="02020603050405020304" pitchFamily="18" charset="0"/>
                <a:cs typeface="Times New Roman" panose="02020603050405020304" pitchFamily="18" charset="0"/>
              </a:rPr>
              <a:t>3. </a:t>
            </a:r>
            <a:r>
              <a:rPr lang="en-US" altLang="zh-CN" sz="2400" dirty="0">
                <a:latin typeface="Times New Roman" panose="02020603050405020304" pitchFamily="18" charset="0"/>
                <a:cs typeface="Times New Roman" panose="02020603050405020304" pitchFamily="18" charset="0"/>
              </a:rPr>
              <a:t>The billboards said “Cheer Churchill, Vote </a:t>
            </a:r>
            <a:r>
              <a:rPr lang="en-US" altLang="zh-CN" sz="2400" dirty="0" err="1">
                <a:latin typeface="Times New Roman" panose="02020603050405020304" pitchFamily="18" charset="0"/>
                <a:cs typeface="Times New Roman" panose="02020603050405020304" pitchFamily="18" charset="0"/>
              </a:rPr>
              <a:t>Labour</a:t>
            </a:r>
            <a:r>
              <a:rPr lang="en-US" altLang="zh-CN" sz="2400" dirty="0">
                <a:latin typeface="Times New Roman" panose="02020603050405020304" pitchFamily="18" charset="0"/>
                <a:cs typeface="Times New Roman" panose="02020603050405020304" pitchFamily="18" charset="0"/>
              </a:rPr>
              <a:t>”, and that’s what people did. (Para. 12)</a:t>
            </a:r>
          </a:p>
          <a:p>
            <a:pPr marL="360363" indent="-360363">
              <a:lnSpc>
                <a:spcPts val="2500"/>
              </a:lnSpc>
              <a:buNone/>
            </a:pPr>
            <a:r>
              <a:rPr lang="en-US" altLang="zh-CN" sz="2400" b="0" dirty="0" smtClean="0">
                <a:latin typeface="Times New Roman" panose="02020603050405020304" pitchFamily="18" charset="0"/>
                <a:cs typeface="Times New Roman" panose="02020603050405020304" pitchFamily="18" charset="0"/>
              </a:rPr>
              <a:t>4. </a:t>
            </a:r>
            <a:r>
              <a:rPr lang="zh-CN" altLang="en-US" sz="2400" b="0" dirty="0" smtClean="0">
                <a:latin typeface="Times New Roman" panose="02020603050405020304" pitchFamily="18" charset="0"/>
                <a:cs typeface="Times New Roman" panose="02020603050405020304" pitchFamily="18" charset="0"/>
              </a:rPr>
              <a:t>That was the irony.</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The very democracy that Churchill was prepared to lay down his life to defend</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was the same democracy that knew the difference between the needs of peace and the needs of war.</a:t>
            </a:r>
            <a:r>
              <a:rPr lang="en-US" altLang="zh-CN" sz="2400" b="0" dirty="0" smtClean="0">
                <a:latin typeface="Times New Roman" panose="02020603050405020304" pitchFamily="18" charset="0"/>
                <a:cs typeface="Times New Roman" panose="02020603050405020304" pitchFamily="18" charset="0"/>
              </a:rPr>
              <a:t> (Para. 12)</a:t>
            </a:r>
          </a:p>
          <a:p>
            <a:pPr marL="269875" indent="-269875">
              <a:lnSpc>
                <a:spcPts val="2500"/>
              </a:lnSpc>
              <a:buNone/>
            </a:pPr>
            <a:r>
              <a:rPr lang="en-US" altLang="zh-CN" sz="2400" b="0" dirty="0" smtClean="0">
                <a:latin typeface="Times New Roman" panose="02020603050405020304" pitchFamily="18" charset="0"/>
                <a:cs typeface="Times New Roman" panose="02020603050405020304" pitchFamily="18" charset="0"/>
              </a:rPr>
              <a:t>5. </a:t>
            </a:r>
            <a:r>
              <a:rPr lang="zh-CN" altLang="en-US" sz="2400" b="0" dirty="0" smtClean="0">
                <a:latin typeface="Times New Roman" panose="02020603050405020304" pitchFamily="18" charset="0"/>
                <a:cs typeface="Times New Roman" panose="02020603050405020304" pitchFamily="18" charset="0"/>
              </a:rPr>
              <a:t>If Britain</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its eccentricity,</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its strength of character,</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its big-heartedness</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had to be summed up in one</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person,</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latin typeface="Times New Roman" panose="02020603050405020304" pitchFamily="18" charset="0"/>
                <a:cs typeface="Times New Roman" panose="02020603050405020304" pitchFamily="18" charset="0"/>
              </a:rPr>
              <a:t>it was him.</a:t>
            </a:r>
            <a:r>
              <a:rPr lang="en-US" altLang="zh-CN" sz="2400" b="0" dirty="0" smtClean="0">
                <a:latin typeface="Times New Roman" panose="02020603050405020304" pitchFamily="18" charset="0"/>
                <a:cs typeface="Times New Roman" panose="02020603050405020304" pitchFamily="18" charset="0"/>
              </a:rPr>
              <a:t> (Para. 13)</a:t>
            </a:r>
          </a:p>
        </p:txBody>
      </p:sp>
      <p:pic>
        <p:nvPicPr>
          <p:cNvPr id="2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92317"/>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744249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5" name="Rectangle 26"/>
          <p:cNvSpPr>
            <a:spLocks noChangeArrowheads="1"/>
          </p:cNvSpPr>
          <p:nvPr/>
        </p:nvSpPr>
        <p:spPr bwMode="auto">
          <a:xfrm>
            <a:off x="612775" y="3970338"/>
            <a:ext cx="7489825" cy="457200"/>
          </a:xfrm>
          <a:prstGeom prst="rect">
            <a:avLst/>
          </a:prstGeom>
          <a:noFill/>
          <a:ln>
            <a:noFill/>
          </a:ln>
          <a:effectLst/>
          <a:extLst>
            <a:ext uri="{909E8E84-426E-40DD-AFC4-6F175D3DCCD1}">
              <a14:hiddenFill xmlns:a14="http://schemas.microsoft.com/office/drawing/2010/main">
                <a:gradFill rotWithShape="0">
                  <a:gsLst>
                    <a:gs pos="0">
                      <a:srgbClr val="470018"/>
                    </a:gs>
                    <a:gs pos="50000">
                      <a:srgbClr val="990033"/>
                    </a:gs>
                    <a:gs pos="100000">
                      <a:srgbClr val="470018"/>
                    </a:gs>
                  </a:gsLst>
                  <a:lin ang="5400000" scaled="1"/>
                </a:gradFill>
              </a14:hiddenFill>
            </a:ext>
            <a:ext uri="{91240B29-F687-4F45-9708-019B960494DF}">
              <a14:hiddenLine xmlns:a14="http://schemas.microsoft.com/office/drawing/2010/main" w="9525" algn="ctr">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kumimoji="1" lang="zh-CN" altLang="en-US" b="0">
                <a:latin typeface="黑体" pitchFamily="49" charset="-122"/>
                <a:ea typeface="黑体" pitchFamily="49" charset="-122"/>
              </a:rPr>
              <a:t>   </a:t>
            </a:r>
            <a:endParaRPr kumimoji="1" lang="zh-CN" altLang="zh-CN" b="0">
              <a:latin typeface="黑体" pitchFamily="49" charset="-122"/>
              <a:ea typeface="黑体" pitchFamily="49" charset="-122"/>
            </a:endParaRPr>
          </a:p>
        </p:txBody>
      </p:sp>
      <p:sp>
        <p:nvSpPr>
          <p:cNvPr id="997414" name="Rectangle 38"/>
          <p:cNvSpPr>
            <a:spLocks noGrp="1" noChangeAspect="1"/>
          </p:cNvSpPr>
          <p:nvPr>
            <p:ph type="body" idx="1"/>
          </p:nvPr>
        </p:nvSpPr>
        <p:spPr>
          <a:xfrm>
            <a:off x="395536" y="1772816"/>
            <a:ext cx="8228013" cy="4525963"/>
          </a:xfrm>
        </p:spPr>
        <p:txBody>
          <a:bodyPr/>
          <a:lstStyle/>
          <a:p>
            <a:pPr marL="269875" indent="-269875">
              <a:buNone/>
            </a:pPr>
            <a:r>
              <a:rPr lang="en-US" altLang="zh-CN" sz="2800" b="0" dirty="0" smtClean="0"/>
              <a:t>1. </a:t>
            </a:r>
            <a:r>
              <a:rPr lang="zh-CN" altLang="en-US" sz="2800" b="0" dirty="0" smtClean="0"/>
              <a:t>Far from giving support,</a:t>
            </a:r>
            <a:r>
              <a:rPr lang="en-US" altLang="zh-CN" sz="2800" b="0" dirty="0" smtClean="0"/>
              <a:t> </a:t>
            </a:r>
            <a:r>
              <a:rPr lang="zh-CN" altLang="en-US" sz="2800" b="0" dirty="0" smtClean="0"/>
              <a:t>Winston</a:t>
            </a:r>
            <a:r>
              <a:rPr lang="en-US" altLang="zh-CN" sz="2800" b="0" dirty="0" smtClean="0"/>
              <a:t>’</a:t>
            </a:r>
            <a:r>
              <a:rPr lang="zh-CN" altLang="en-US" sz="2800" b="0" dirty="0" smtClean="0"/>
              <a:t>s</a:t>
            </a:r>
            <a:r>
              <a:rPr lang="en-US" altLang="zh-CN" sz="2800" b="0" dirty="0" smtClean="0"/>
              <a:t> </a:t>
            </a:r>
            <a:r>
              <a:rPr lang="zh-CN" altLang="en-US" sz="2800" b="0" dirty="0" smtClean="0"/>
              <a:t>father</a:t>
            </a:r>
            <a:r>
              <a:rPr lang="en-US" altLang="zh-CN" sz="2800" b="0" dirty="0" smtClean="0"/>
              <a:t> </a:t>
            </a:r>
            <a:r>
              <a:rPr lang="zh-CN" altLang="en-US" sz="2800" b="0" dirty="0" smtClean="0"/>
              <a:t>predicted his child would</a:t>
            </a:r>
            <a:r>
              <a:rPr lang="en-US" altLang="zh-CN" sz="2800" b="0" dirty="0" smtClean="0"/>
              <a:t> “</a:t>
            </a:r>
            <a:r>
              <a:rPr lang="zh-CN" altLang="en-US" sz="2800" b="0" dirty="0" smtClean="0"/>
              <a:t>degenerate into a</a:t>
            </a:r>
            <a:r>
              <a:rPr lang="en-US" altLang="zh-CN" sz="2800" b="0" dirty="0" smtClean="0"/>
              <a:t> </a:t>
            </a:r>
            <a:r>
              <a:rPr lang="zh-CN" altLang="en-US" sz="2800" b="0" dirty="0" smtClean="0"/>
              <a:t>shabby,</a:t>
            </a:r>
            <a:r>
              <a:rPr lang="en-US" altLang="zh-CN" sz="2800" b="0" dirty="0" smtClean="0"/>
              <a:t> </a:t>
            </a:r>
            <a:r>
              <a:rPr lang="zh-CN" altLang="en-US" sz="2800" b="0" dirty="0" smtClean="0"/>
              <a:t>unhappy and futile existence</a:t>
            </a:r>
            <a:r>
              <a:rPr lang="en-US" altLang="zh-CN" sz="2800" b="0" dirty="0" smtClean="0"/>
              <a:t>”</a:t>
            </a:r>
            <a:r>
              <a:rPr lang="zh-CN" altLang="en-US" sz="2800" b="0" dirty="0" smtClean="0"/>
              <a:t>.</a:t>
            </a:r>
            <a:r>
              <a:rPr lang="en-US" altLang="zh-CN" sz="2800" b="0" dirty="0" smtClean="0"/>
              <a:t> (Para 4)</a:t>
            </a:r>
          </a:p>
          <a:p>
            <a:pPr marL="0" indent="0">
              <a:buNone/>
            </a:pPr>
            <a:r>
              <a:rPr lang="en-US" altLang="zh-CN" sz="2400" dirty="0" smtClean="0"/>
              <a:t>   </a:t>
            </a:r>
          </a:p>
          <a:p>
            <a:pPr marL="0" indent="0">
              <a:buNone/>
            </a:pPr>
            <a:r>
              <a:rPr lang="en-US" altLang="zh-CN" sz="2400" b="1" dirty="0" smtClean="0"/>
              <a:t>Translate the sentence.</a:t>
            </a:r>
          </a:p>
          <a:p>
            <a:pPr marL="0" indent="0">
              <a:buNone/>
            </a:pPr>
            <a:endParaRPr lang="zh-CN" altLang="en-US" sz="2400" b="1" dirty="0" smtClean="0"/>
          </a:p>
          <a:p>
            <a:pPr marL="0" indent="0">
              <a:buNone/>
            </a:pPr>
            <a:r>
              <a:rPr kumimoji="1" lang="zh-CN" altLang="zh-CN" sz="2400" b="0" dirty="0" smtClean="0">
                <a:solidFill>
                  <a:srgbClr val="0066CC"/>
                </a:solidFill>
                <a:latin typeface="黑体" pitchFamily="49" charset="-122"/>
                <a:ea typeface="黑体" pitchFamily="49" charset="-122"/>
              </a:rPr>
              <a:t>温斯顿的父亲不仅没有给他支持和帮助，还预测他的儿子将来会“沦落到穷困潦倒</a:t>
            </a:r>
            <a:r>
              <a:rPr kumimoji="1" lang="zh-CN" altLang="en-US" sz="2400" b="0" dirty="0" smtClean="0">
                <a:solidFill>
                  <a:srgbClr val="0066CC"/>
                </a:solidFill>
                <a:latin typeface="黑体" pitchFamily="49" charset="-122"/>
                <a:ea typeface="黑体" pitchFamily="49" charset="-122"/>
              </a:rPr>
              <a:t>、</a:t>
            </a:r>
            <a:r>
              <a:rPr kumimoji="1" lang="zh-CN" altLang="zh-CN" sz="2400" b="0" dirty="0" smtClean="0">
                <a:solidFill>
                  <a:srgbClr val="0066CC"/>
                </a:solidFill>
                <a:latin typeface="黑体" pitchFamily="49" charset="-122"/>
                <a:ea typeface="黑体" pitchFamily="49" charset="-122"/>
              </a:rPr>
              <a:t>一事无成</a:t>
            </a:r>
            <a:r>
              <a:rPr kumimoji="1" lang="zh-CN" altLang="en-US" sz="2400" b="0" dirty="0" smtClean="0">
                <a:solidFill>
                  <a:srgbClr val="0066CC"/>
                </a:solidFill>
                <a:latin typeface="黑体" pitchFamily="49" charset="-122"/>
                <a:ea typeface="黑体" pitchFamily="49" charset="-122"/>
              </a:rPr>
              <a:t>、</a:t>
            </a:r>
            <a:r>
              <a:rPr kumimoji="1" lang="zh-CN" altLang="zh-CN" sz="2400" b="0" dirty="0" smtClean="0">
                <a:solidFill>
                  <a:srgbClr val="0066CC"/>
                </a:solidFill>
                <a:latin typeface="黑体" pitchFamily="49" charset="-122"/>
                <a:ea typeface="黑体" pitchFamily="49" charset="-122"/>
              </a:rPr>
              <a:t>抑郁而终的地步”。</a:t>
            </a:r>
            <a:endParaRPr kumimoji="1" lang="en-US" altLang="zh-CN" sz="2400" b="0" dirty="0" smtClean="0">
              <a:solidFill>
                <a:srgbClr val="0066CC"/>
              </a:solidFill>
              <a:latin typeface="黑体" pitchFamily="49" charset="-122"/>
              <a:ea typeface="黑体" pitchFamily="49" charset="-122"/>
            </a:endParaRPr>
          </a:p>
          <a:p>
            <a:pPr marL="0" indent="0">
              <a:buNone/>
            </a:pPr>
            <a:endParaRPr lang="zh-CN" altLang="en-US" sz="2400" dirty="0" smtClean="0">
              <a:solidFill>
                <a:srgbClr val="0066CC"/>
              </a:solidFill>
              <a:ea typeface="黑体" pitchFamily="49" charset="-122"/>
            </a:endParaRPr>
          </a:p>
        </p:txBody>
      </p:sp>
      <p:pic>
        <p:nvPicPr>
          <p:cNvPr id="6146"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88640"/>
            <a:ext cx="8568952"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等腰三角形 1">
            <a:hlinkClick r:id="rId5" action="ppaction://hlinksldjump"/>
          </p:cNvPr>
          <p:cNvSpPr/>
          <p:nvPr/>
        </p:nvSpPr>
        <p:spPr>
          <a:xfrm>
            <a:off x="8748464" y="6525344"/>
            <a:ext cx="144016" cy="2160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0692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74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74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8640960" cy="1228998"/>
          </a:xfrm>
          <a:solidFill>
            <a:schemeClr val="tx1"/>
          </a:solidFill>
        </p:spPr>
        <p:txBody>
          <a:bodyPr>
            <a:normAutofit fontScale="90000"/>
          </a:bodyPr>
          <a:lstStyle/>
          <a:p>
            <a:r>
              <a:rPr lang="en-US" altLang="zh-CN" dirty="0" smtClean="0">
                <a:solidFill>
                  <a:schemeClr val="bg1"/>
                </a:solidFill>
              </a:rPr>
              <a:t/>
            </a:r>
            <a:br>
              <a:rPr lang="en-US" altLang="zh-CN" dirty="0" smtClean="0">
                <a:solidFill>
                  <a:schemeClr val="bg1"/>
                </a:solidFill>
              </a:rPr>
            </a:br>
            <a:endParaRPr lang="zh-CN" altLang="en-US" sz="4900" b="1" dirty="0">
              <a:solidFill>
                <a:schemeClr val="bg1"/>
              </a:solidFill>
            </a:endParaRPr>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88641"/>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37" y="2458279"/>
            <a:ext cx="7560840"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097974" y="1628800"/>
            <a:ext cx="4845365" cy="830997"/>
          </a:xfrm>
          <a:prstGeom prst="rect">
            <a:avLst/>
          </a:prstGeom>
          <a:solidFill>
            <a:schemeClr val="bg2">
              <a:lumMod val="10000"/>
            </a:schemeClr>
          </a:solidFill>
        </p:spPr>
        <p:txBody>
          <a:bodyPr wrap="none" lIns="91440" tIns="45720" rIns="91440" bIns="45720">
            <a:spAutoFit/>
          </a:bodyPr>
          <a:lstStyle/>
          <a:p>
            <a:pPr algn="ctr"/>
            <a:r>
              <a:rPr lang="en-US" altLang="zh-CN" sz="48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Winston Churchill </a:t>
            </a:r>
            <a:endParaRPr lang="zh-CN" altLang="en-US" sz="4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2097974" y="415988"/>
            <a:ext cx="6074426" cy="769441"/>
          </a:xfrm>
          <a:prstGeom prst="rect">
            <a:avLst/>
          </a:prstGeom>
          <a:noFill/>
        </p:spPr>
        <p:txBody>
          <a:bodyPr wrap="square" rtlCol="0">
            <a:spAutoFit/>
          </a:bodyPr>
          <a:lstStyle/>
          <a:p>
            <a:r>
              <a:rPr lang="en-US" altLang="zh-CN" sz="4400" b="1" dirty="0">
                <a:solidFill>
                  <a:schemeClr val="bg1"/>
                </a:solidFill>
              </a:rPr>
              <a:t>Text Comprehension</a:t>
            </a:r>
            <a:endParaRPr lang="zh-CN" altLang="en-US" sz="4400" b="1" dirty="0">
              <a:solidFill>
                <a:schemeClr val="bg1"/>
              </a:solidFill>
            </a:endParaRPr>
          </a:p>
        </p:txBody>
      </p:sp>
    </p:spTree>
    <p:extLst>
      <p:ext uri="{BB962C8B-B14F-4D97-AF65-F5344CB8AC3E}">
        <p14:creationId xmlns:p14="http://schemas.microsoft.com/office/powerpoint/2010/main" val="2425157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8" name="Rectangle 10"/>
          <p:cNvSpPr>
            <a:spLocks noChangeArrowheads="1"/>
          </p:cNvSpPr>
          <p:nvPr/>
        </p:nvSpPr>
        <p:spPr bwMode="auto">
          <a:xfrm>
            <a:off x="612775" y="3970338"/>
            <a:ext cx="7489825" cy="457200"/>
          </a:xfrm>
          <a:prstGeom prst="rect">
            <a:avLst/>
          </a:prstGeom>
          <a:noFill/>
          <a:ln>
            <a:noFill/>
          </a:ln>
          <a:effectLst/>
          <a:extLst>
            <a:ext uri="{909E8E84-426E-40DD-AFC4-6F175D3DCCD1}">
              <a14:hiddenFill xmlns:a14="http://schemas.microsoft.com/office/drawing/2010/main">
                <a:gradFill rotWithShape="0">
                  <a:gsLst>
                    <a:gs pos="0">
                      <a:srgbClr val="470018"/>
                    </a:gs>
                    <a:gs pos="50000">
                      <a:srgbClr val="990033"/>
                    </a:gs>
                    <a:gs pos="100000">
                      <a:srgbClr val="470018"/>
                    </a:gs>
                  </a:gsLst>
                  <a:lin ang="5400000" scaled="1"/>
                </a:gradFill>
              </a14:hiddenFill>
            </a:ext>
            <a:ext uri="{91240B29-F687-4F45-9708-019B960494DF}">
              <a14:hiddenLine xmlns:a14="http://schemas.microsoft.com/office/drawing/2010/main" w="9525" algn="ctr">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kumimoji="1" lang="zh-CN" altLang="en-US" b="0">
                <a:latin typeface="黑体" pitchFamily="49" charset="-122"/>
                <a:ea typeface="黑体" pitchFamily="49" charset="-122"/>
              </a:rPr>
              <a:t>   </a:t>
            </a:r>
            <a:endParaRPr kumimoji="1" lang="zh-CN" altLang="zh-CN" b="0">
              <a:latin typeface="黑体" pitchFamily="49" charset="-122"/>
              <a:ea typeface="黑体" pitchFamily="49" charset="-122"/>
            </a:endParaRPr>
          </a:p>
        </p:txBody>
      </p:sp>
      <p:sp>
        <p:nvSpPr>
          <p:cNvPr id="1464334" name="Rectangle 14"/>
          <p:cNvSpPr>
            <a:spLocks noGrp="1" noChangeAspect="1"/>
          </p:cNvSpPr>
          <p:nvPr>
            <p:ph type="body" idx="1"/>
          </p:nvPr>
        </p:nvSpPr>
        <p:spPr>
          <a:xfrm>
            <a:off x="395536" y="1700808"/>
            <a:ext cx="8147050" cy="4824412"/>
          </a:xfrm>
        </p:spPr>
        <p:txBody>
          <a:bodyPr/>
          <a:lstStyle/>
          <a:p>
            <a:pPr marL="360363" indent="-360363">
              <a:buNone/>
            </a:pPr>
            <a:r>
              <a:rPr lang="en-US" altLang="zh-CN" sz="2800" b="0" dirty="0" smtClean="0"/>
              <a:t>2. </a:t>
            </a:r>
            <a:r>
              <a:rPr lang="zh-CN" altLang="en-US" sz="2800" b="0" dirty="0" smtClean="0"/>
              <a:t>But by 1930,</a:t>
            </a:r>
            <a:r>
              <a:rPr lang="en-US" altLang="zh-CN" sz="2800" b="0" dirty="0" smtClean="0"/>
              <a:t> </a:t>
            </a:r>
            <a:r>
              <a:rPr lang="zh-CN" altLang="en-US" sz="2800" b="0" dirty="0" smtClean="0"/>
              <a:t>Labour was in power and he was on the </a:t>
            </a:r>
            <a:r>
              <a:rPr lang="zh-CN" altLang="en-US" sz="2800" b="0" dirty="0" smtClean="0">
                <a:hlinkClick r:id="rId3" action="ppaction://hlinksldjump"/>
              </a:rPr>
              <a:t>backbenches</a:t>
            </a:r>
            <a:r>
              <a:rPr lang="zh-CN" altLang="en-US" sz="2800" b="0" dirty="0" smtClean="0"/>
              <a:t>,</a:t>
            </a:r>
            <a:r>
              <a:rPr lang="en-US" altLang="zh-CN" sz="2800" b="0" dirty="0" smtClean="0"/>
              <a:t> </a:t>
            </a:r>
            <a:r>
              <a:rPr lang="zh-CN" altLang="en-US" sz="2800" b="0" dirty="0" smtClean="0"/>
              <a:t>a nobody and a has-been.</a:t>
            </a:r>
            <a:r>
              <a:rPr lang="en-US" altLang="zh-CN" sz="2800" b="0" dirty="0" smtClean="0"/>
              <a:t> (Para 9) </a:t>
            </a:r>
          </a:p>
          <a:p>
            <a:pPr marL="360363" indent="-360363">
              <a:buNone/>
            </a:pPr>
            <a:endParaRPr lang="en-US" altLang="zh-CN" sz="2000" dirty="0"/>
          </a:p>
          <a:p>
            <a:pPr marL="360363" indent="-360363">
              <a:buNone/>
            </a:pPr>
            <a:r>
              <a:rPr lang="en-US" altLang="zh-CN" sz="2400" dirty="0" smtClean="0"/>
              <a:t>Paraphrase the sentence.</a:t>
            </a:r>
            <a:r>
              <a:rPr kumimoji="1" lang="zh-CN" altLang="en-US" sz="2400" b="0" dirty="0" smtClean="0"/>
              <a:t> </a:t>
            </a:r>
          </a:p>
          <a:p>
            <a:pPr marL="0" indent="0">
              <a:buNone/>
            </a:pPr>
            <a:r>
              <a:rPr kumimoji="1" lang="zh-CN" altLang="en-US" sz="2400" b="0" dirty="0" smtClean="0">
                <a:solidFill>
                  <a:srgbClr val="0066CC"/>
                </a:solidFill>
              </a:rPr>
              <a:t>B</a:t>
            </a:r>
            <a:r>
              <a:rPr kumimoji="1" lang="en-US" altLang="zh-CN" sz="2400" b="0" dirty="0" err="1" smtClean="0">
                <a:solidFill>
                  <a:srgbClr val="0066CC"/>
                </a:solidFill>
              </a:rPr>
              <a:t>ut</a:t>
            </a:r>
            <a:r>
              <a:rPr kumimoji="1" lang="en-US" altLang="zh-CN" sz="2400" b="0" dirty="0" smtClean="0">
                <a:solidFill>
                  <a:srgbClr val="0066CC"/>
                </a:solidFill>
              </a:rPr>
              <a:t> by 1930,  </a:t>
            </a:r>
            <a:r>
              <a:rPr kumimoji="1" lang="en-US" altLang="zh-CN" sz="2400" b="0" dirty="0" err="1" smtClean="0">
                <a:solidFill>
                  <a:srgbClr val="0066CC"/>
                </a:solidFill>
              </a:rPr>
              <a:t>Labour</a:t>
            </a:r>
            <a:r>
              <a:rPr kumimoji="1" lang="en-US" altLang="zh-CN" sz="2400" b="0" dirty="0" smtClean="0">
                <a:solidFill>
                  <a:srgbClr val="0066CC"/>
                </a:solidFill>
              </a:rPr>
              <a:t> Party came to power and Sir Winston Churchill was </a:t>
            </a:r>
            <a:r>
              <a:rPr kumimoji="1" lang="zh-CN" altLang="zh-CN" sz="2400" b="0" dirty="0" smtClean="0">
                <a:solidFill>
                  <a:srgbClr val="0066CC"/>
                </a:solidFill>
              </a:rPr>
              <a:t>a member of Parliament without a government position</a:t>
            </a:r>
            <a:r>
              <a:rPr kumimoji="1" lang="zh-CN" altLang="en-US" sz="2400" b="0" dirty="0" smtClean="0">
                <a:solidFill>
                  <a:srgbClr val="0066CC"/>
                </a:solidFill>
              </a:rPr>
              <a:t> </a:t>
            </a:r>
            <a:r>
              <a:rPr kumimoji="1" lang="zh-CN" altLang="zh-CN" sz="2400" b="0" dirty="0" smtClean="0">
                <a:solidFill>
                  <a:srgbClr val="0066CC"/>
                </a:solidFill>
              </a:rPr>
              <a:t>(ministers</a:t>
            </a:r>
            <a:r>
              <a:rPr kumimoji="1" lang="zh-CN" altLang="en-US" sz="2400" b="0" dirty="0" smtClean="0">
                <a:solidFill>
                  <a:srgbClr val="0066CC"/>
                </a:solidFill>
              </a:rPr>
              <a:t> </a:t>
            </a:r>
            <a:r>
              <a:rPr kumimoji="1" lang="zh-CN" altLang="zh-CN" sz="2400" b="0" dirty="0" smtClean="0">
                <a:solidFill>
                  <a:srgbClr val="0066CC"/>
                </a:solidFill>
              </a:rPr>
              <a:t>sit on the front row of seats</a:t>
            </a:r>
            <a:r>
              <a:rPr kumimoji="1" lang="en-US" altLang="zh-CN" sz="2400" b="0" dirty="0" smtClean="0">
                <a:solidFill>
                  <a:srgbClr val="0066CC"/>
                </a:solidFill>
              </a:rPr>
              <a:t> </a:t>
            </a:r>
            <a:r>
              <a:rPr kumimoji="1" lang="zh-CN" altLang="zh-CN" sz="2400" b="0" dirty="0" smtClean="0">
                <a:solidFill>
                  <a:srgbClr val="0066CC"/>
                </a:solidFill>
              </a:rPr>
              <a:t>/</a:t>
            </a:r>
            <a:r>
              <a:rPr kumimoji="1" lang="en-US" altLang="zh-CN" sz="2400" b="0" dirty="0" smtClean="0">
                <a:solidFill>
                  <a:srgbClr val="0066CC"/>
                </a:solidFill>
              </a:rPr>
              <a:t> </a:t>
            </a:r>
            <a:r>
              <a:rPr kumimoji="1" lang="zh-CN" altLang="zh-CN" sz="2400" b="0" dirty="0" smtClean="0">
                <a:solidFill>
                  <a:srgbClr val="0066CC"/>
                </a:solidFill>
              </a:rPr>
              <a:t>benches and their followers and supporters behind them).</a:t>
            </a:r>
            <a:r>
              <a:rPr kumimoji="1" lang="zh-CN" altLang="en-US" sz="2400" b="0" dirty="0" smtClean="0">
                <a:solidFill>
                  <a:srgbClr val="0066CC"/>
                </a:solidFill>
              </a:rPr>
              <a:t> </a:t>
            </a:r>
            <a:r>
              <a:rPr kumimoji="1" lang="en-US" altLang="zh-CN" sz="2400" b="0" dirty="0" smtClean="0">
                <a:solidFill>
                  <a:srgbClr val="0066CC"/>
                </a:solidFill>
              </a:rPr>
              <a:t>He was also </a:t>
            </a:r>
            <a:r>
              <a:rPr kumimoji="1" lang="zh-CN" altLang="zh-CN" sz="2400" b="0" dirty="0" smtClean="0">
                <a:solidFill>
                  <a:srgbClr val="0066CC"/>
                </a:solidFill>
              </a:rPr>
              <a:t>a person of no importance in politics,</a:t>
            </a:r>
            <a:r>
              <a:rPr kumimoji="1" lang="zh-CN" altLang="en-US" sz="2400" b="0" dirty="0" smtClean="0">
                <a:solidFill>
                  <a:srgbClr val="0066CC"/>
                </a:solidFill>
              </a:rPr>
              <a:t> </a:t>
            </a:r>
            <a:r>
              <a:rPr kumimoji="1" lang="zh-CN" altLang="zh-CN" sz="2400" b="0" dirty="0" smtClean="0">
                <a:solidFill>
                  <a:srgbClr val="0066CC"/>
                </a:solidFill>
              </a:rPr>
              <a:t>and someone with only a past,</a:t>
            </a:r>
            <a:r>
              <a:rPr kumimoji="1" lang="zh-CN" altLang="en-US" sz="2400" b="0" dirty="0" smtClean="0">
                <a:solidFill>
                  <a:srgbClr val="0066CC"/>
                </a:solidFill>
              </a:rPr>
              <a:t> </a:t>
            </a:r>
            <a:r>
              <a:rPr kumimoji="1" lang="zh-CN" altLang="zh-CN" sz="2400" b="0" dirty="0" smtClean="0">
                <a:solidFill>
                  <a:srgbClr val="0066CC"/>
                </a:solidFill>
              </a:rPr>
              <a:t>not present or</a:t>
            </a:r>
            <a:r>
              <a:rPr kumimoji="1" lang="zh-CN" altLang="en-US" sz="2400" b="0" dirty="0" smtClean="0">
                <a:solidFill>
                  <a:srgbClr val="0066CC"/>
                </a:solidFill>
              </a:rPr>
              <a:t> </a:t>
            </a:r>
            <a:r>
              <a:rPr kumimoji="1" lang="zh-CN" altLang="zh-CN" sz="2400" b="0" dirty="0" smtClean="0">
                <a:solidFill>
                  <a:srgbClr val="0066CC"/>
                </a:solidFill>
              </a:rPr>
              <a:t>future.</a:t>
            </a:r>
            <a:endParaRPr lang="zh-CN" altLang="en-US" sz="2400" dirty="0" smtClean="0">
              <a:solidFill>
                <a:srgbClr val="0066CC"/>
              </a:solidFill>
              <a:ea typeface="黑体" pitchFamily="49" charset="-122"/>
            </a:endParaRP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88640"/>
            <a:ext cx="8568952"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39552" y="5805264"/>
            <a:ext cx="7920880" cy="830997"/>
          </a:xfrm>
          <a:prstGeom prst="rect">
            <a:avLst/>
          </a:prstGeom>
        </p:spPr>
        <p:txBody>
          <a:bodyPr wrap="square">
            <a:spAutoFit/>
          </a:bodyPr>
          <a:lstStyle/>
          <a:p>
            <a:r>
              <a:rPr lang="en-US" altLang="zh-CN" sz="2400" dirty="0">
                <a:solidFill>
                  <a:schemeClr val="accent1">
                    <a:lumMod val="75000"/>
                  </a:schemeClr>
                </a:solidFill>
              </a:rPr>
              <a:t>1930</a:t>
            </a:r>
            <a:r>
              <a:rPr lang="zh-CN" altLang="en-US" sz="2400" dirty="0">
                <a:solidFill>
                  <a:schemeClr val="accent1">
                    <a:lumMod val="75000"/>
                  </a:schemeClr>
                </a:solidFill>
              </a:rPr>
              <a:t>年，工党开始执政，而他只是一名后座议员，一个无足轻重的小人物，一名过气的政客。</a:t>
            </a:r>
          </a:p>
        </p:txBody>
      </p:sp>
    </p:spTree>
    <p:extLst>
      <p:ext uri="{BB962C8B-B14F-4D97-AF65-F5344CB8AC3E}">
        <p14:creationId xmlns:p14="http://schemas.microsoft.com/office/powerpoint/2010/main" val="23172751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33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34" grpId="0" build="p"/>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6" name="Rectangle 26"/>
          <p:cNvSpPr>
            <a:spLocks noChangeArrowheads="1"/>
          </p:cNvSpPr>
          <p:nvPr/>
        </p:nvSpPr>
        <p:spPr bwMode="auto">
          <a:xfrm>
            <a:off x="1258888" y="4879975"/>
            <a:ext cx="7489825" cy="457200"/>
          </a:xfrm>
          <a:prstGeom prst="rect">
            <a:avLst/>
          </a:prstGeom>
          <a:noFill/>
          <a:ln>
            <a:noFill/>
          </a:ln>
          <a:effectLst/>
          <a:extLst>
            <a:ext uri="{909E8E84-426E-40DD-AFC4-6F175D3DCCD1}">
              <a14:hiddenFill xmlns:a14="http://schemas.microsoft.com/office/drawing/2010/main">
                <a:gradFill rotWithShape="0">
                  <a:gsLst>
                    <a:gs pos="0">
                      <a:srgbClr val="470018"/>
                    </a:gs>
                    <a:gs pos="50000">
                      <a:srgbClr val="990033"/>
                    </a:gs>
                    <a:gs pos="100000">
                      <a:srgbClr val="470018"/>
                    </a:gs>
                  </a:gsLst>
                  <a:lin ang="5400000" scaled="1"/>
                </a:gradFill>
              </a14:hiddenFill>
            </a:ext>
            <a:ext uri="{91240B29-F687-4F45-9708-019B960494DF}">
              <a14:hiddenLine xmlns:a14="http://schemas.microsoft.com/office/drawing/2010/main" w="9525" algn="ctr">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kumimoji="1" lang="zh-CN" altLang="en-US" b="0"/>
              <a:t>      </a:t>
            </a:r>
            <a:endParaRPr kumimoji="1" lang="en-US" altLang="zh-CN" b="0">
              <a:ea typeface="黑体" pitchFamily="49" charset="-122"/>
            </a:endParaRPr>
          </a:p>
        </p:txBody>
      </p:sp>
      <p:sp>
        <p:nvSpPr>
          <p:cNvPr id="1317919" name="Rectangle 31"/>
          <p:cNvSpPr>
            <a:spLocks noGrp="1" noChangeAspect="1"/>
          </p:cNvSpPr>
          <p:nvPr>
            <p:ph type="body" idx="1"/>
          </p:nvPr>
        </p:nvSpPr>
        <p:spPr/>
        <p:txBody>
          <a:bodyPr/>
          <a:lstStyle/>
          <a:p>
            <a:pPr marL="269875" indent="-269875">
              <a:lnSpc>
                <a:spcPct val="105000"/>
              </a:lnSpc>
              <a:buNone/>
            </a:pPr>
            <a:r>
              <a:rPr lang="en-US" altLang="zh-CN" sz="2800" dirty="0"/>
              <a:t>3</a:t>
            </a:r>
            <a:r>
              <a:rPr lang="en-US" altLang="zh-CN" sz="2800" b="0" dirty="0" smtClean="0"/>
              <a:t>. </a:t>
            </a:r>
            <a:r>
              <a:rPr lang="zh-CN" altLang="en-US" sz="2800" b="0" dirty="0" smtClean="0"/>
              <a:t>The billboards said</a:t>
            </a:r>
            <a:r>
              <a:rPr lang="en-US" altLang="zh-CN" sz="2800" b="0" dirty="0" smtClean="0"/>
              <a:t> “</a:t>
            </a:r>
            <a:r>
              <a:rPr lang="zh-CN" altLang="en-US" sz="2800" b="0" dirty="0" smtClean="0"/>
              <a:t>Cheer Churchill,</a:t>
            </a:r>
            <a:r>
              <a:rPr lang="en-US" altLang="zh-CN" sz="2800" b="0" dirty="0" smtClean="0"/>
              <a:t> </a:t>
            </a:r>
            <a:r>
              <a:rPr lang="zh-CN" altLang="en-US" sz="2800" b="0" dirty="0" smtClean="0"/>
              <a:t>Vote Labour</a:t>
            </a:r>
            <a:r>
              <a:rPr lang="en-US" altLang="zh-CN" sz="2800" b="0" dirty="0" smtClean="0"/>
              <a:t>”, </a:t>
            </a:r>
            <a:r>
              <a:rPr lang="zh-CN" altLang="en-US" sz="2800" b="0" dirty="0" smtClean="0"/>
              <a:t>and that</a:t>
            </a:r>
            <a:r>
              <a:rPr lang="en-US" altLang="zh-CN" sz="2800" b="0" dirty="0" smtClean="0"/>
              <a:t>’</a:t>
            </a:r>
            <a:r>
              <a:rPr lang="zh-CN" altLang="en-US" sz="2800" b="0" dirty="0" smtClean="0"/>
              <a:t>s what people did.</a:t>
            </a:r>
            <a:r>
              <a:rPr lang="en-US" altLang="zh-CN" sz="2800" b="0" dirty="0" smtClean="0"/>
              <a:t> (Para 12)</a:t>
            </a:r>
          </a:p>
          <a:p>
            <a:pPr marL="0" indent="0">
              <a:lnSpc>
                <a:spcPct val="105000"/>
              </a:lnSpc>
              <a:buNone/>
            </a:pPr>
            <a:endParaRPr lang="en-US" altLang="zh-CN" sz="2400" dirty="0"/>
          </a:p>
          <a:p>
            <a:pPr marL="0" indent="0">
              <a:lnSpc>
                <a:spcPct val="105000"/>
              </a:lnSpc>
              <a:buNone/>
            </a:pPr>
            <a:r>
              <a:rPr lang="en-US" altLang="zh-CN" sz="2400" dirty="0" smtClean="0"/>
              <a:t>Paraphrase the sentence.</a:t>
            </a:r>
            <a:r>
              <a:rPr kumimoji="1" lang="zh-CN" altLang="en-US" sz="2400" b="0" dirty="0" smtClean="0"/>
              <a:t> </a:t>
            </a:r>
          </a:p>
          <a:p>
            <a:pPr marL="0" indent="0">
              <a:lnSpc>
                <a:spcPct val="105000"/>
              </a:lnSpc>
              <a:buNone/>
            </a:pPr>
            <a:r>
              <a:rPr kumimoji="1" lang="zh-CN" altLang="en-US" sz="2400" b="0" dirty="0" smtClean="0"/>
              <a:t>    </a:t>
            </a:r>
            <a:r>
              <a:rPr kumimoji="1" lang="zh-CN" altLang="zh-CN" sz="2400" b="0" dirty="0" smtClean="0">
                <a:solidFill>
                  <a:srgbClr val="0066CC"/>
                </a:solidFill>
              </a:rPr>
              <a:t>During elections large posters are put up.</a:t>
            </a:r>
            <a:r>
              <a:rPr kumimoji="1" lang="zh-CN" altLang="en-US" sz="2400" b="0" dirty="0" smtClean="0">
                <a:solidFill>
                  <a:srgbClr val="0066CC"/>
                </a:solidFill>
              </a:rPr>
              <a:t> </a:t>
            </a:r>
            <a:r>
              <a:rPr kumimoji="1" lang="zh-CN" altLang="zh-CN" sz="2400" b="0" dirty="0" smtClean="0">
                <a:solidFill>
                  <a:srgbClr val="0066CC"/>
                </a:solidFill>
              </a:rPr>
              <a:t>The Labour Party,</a:t>
            </a:r>
            <a:r>
              <a:rPr kumimoji="1" lang="zh-CN" altLang="en-US" sz="2400" b="0" dirty="0" smtClean="0">
                <a:solidFill>
                  <a:srgbClr val="0066CC"/>
                </a:solidFill>
              </a:rPr>
              <a:t> </a:t>
            </a:r>
            <a:r>
              <a:rPr kumimoji="1" lang="zh-CN" altLang="zh-CN" sz="2400" b="0" dirty="0" smtClean="0">
                <a:solidFill>
                  <a:srgbClr val="0066CC"/>
                </a:solidFill>
              </a:rPr>
              <a:t>Winston</a:t>
            </a:r>
            <a:r>
              <a:rPr kumimoji="1" lang="en-US" altLang="zh-CN" sz="2400" b="0" dirty="0" smtClean="0">
                <a:solidFill>
                  <a:srgbClr val="0066CC"/>
                </a:solidFill>
              </a:rPr>
              <a:t>’</a:t>
            </a:r>
            <a:r>
              <a:rPr kumimoji="1" lang="zh-CN" altLang="zh-CN" sz="2400" b="0" dirty="0" smtClean="0">
                <a:solidFill>
                  <a:srgbClr val="0066CC"/>
                </a:solidFill>
              </a:rPr>
              <a:t>s opponents in the election,</a:t>
            </a:r>
            <a:r>
              <a:rPr kumimoji="1" lang="zh-CN" altLang="en-US" sz="2400" b="0" dirty="0" smtClean="0">
                <a:solidFill>
                  <a:srgbClr val="0066CC"/>
                </a:solidFill>
              </a:rPr>
              <a:t> </a:t>
            </a:r>
            <a:r>
              <a:rPr kumimoji="1" lang="zh-CN" altLang="zh-CN" sz="2400" b="0" dirty="0" smtClean="0">
                <a:solidFill>
                  <a:srgbClr val="0066CC"/>
                </a:solidFill>
              </a:rPr>
              <a:t>did not</a:t>
            </a:r>
            <a:r>
              <a:rPr kumimoji="1" lang="zh-CN" altLang="en-US" sz="2400" b="0" dirty="0" smtClean="0">
                <a:solidFill>
                  <a:srgbClr val="0066CC"/>
                </a:solidFill>
              </a:rPr>
              <a:t> </a:t>
            </a:r>
            <a:r>
              <a:rPr kumimoji="1" lang="zh-CN" altLang="zh-CN" sz="2400" b="0" dirty="0" smtClean="0">
                <a:solidFill>
                  <a:srgbClr val="0066CC"/>
                </a:solidFill>
              </a:rPr>
              <a:t>attack him personally.</a:t>
            </a:r>
            <a:r>
              <a:rPr kumimoji="1" lang="zh-CN" altLang="en-US" sz="2400" b="0" dirty="0" smtClean="0">
                <a:solidFill>
                  <a:srgbClr val="0066CC"/>
                </a:solidFill>
              </a:rPr>
              <a:t> </a:t>
            </a:r>
            <a:r>
              <a:rPr kumimoji="1" lang="zh-CN" altLang="zh-CN" sz="2400" b="0" dirty="0" smtClean="0">
                <a:solidFill>
                  <a:srgbClr val="0066CC"/>
                </a:solidFill>
              </a:rPr>
              <a:t>They said it was correct to like and admire Winston,</a:t>
            </a:r>
            <a:r>
              <a:rPr kumimoji="1" lang="zh-CN" altLang="en-US" sz="2400" b="0" dirty="0" smtClean="0">
                <a:solidFill>
                  <a:srgbClr val="0066CC"/>
                </a:solidFill>
              </a:rPr>
              <a:t> </a:t>
            </a:r>
            <a:r>
              <a:rPr kumimoji="1" lang="zh-CN" altLang="zh-CN" sz="2400" b="0" dirty="0" smtClean="0">
                <a:solidFill>
                  <a:srgbClr val="0066CC"/>
                </a:solidFill>
              </a:rPr>
              <a:t>but not to vote for his party</a:t>
            </a:r>
            <a:r>
              <a:rPr kumimoji="1" lang="zh-CN" altLang="en-US" sz="2400" b="0" dirty="0" smtClean="0">
                <a:solidFill>
                  <a:srgbClr val="0066CC"/>
                </a:solidFill>
              </a:rPr>
              <a:t> </a:t>
            </a:r>
            <a:r>
              <a:rPr kumimoji="1" lang="zh-CN" altLang="zh-CN" sz="2400" b="0" dirty="0" smtClean="0">
                <a:solidFill>
                  <a:srgbClr val="0066CC"/>
                </a:solidFill>
              </a:rPr>
              <a:t>which did not have good policies,and people agreed.</a:t>
            </a:r>
            <a:endParaRPr lang="zh-CN" altLang="en-US" sz="2400" dirty="0" smtClean="0">
              <a:solidFill>
                <a:srgbClr val="0066CC"/>
              </a:solidFill>
            </a:endParaRPr>
          </a:p>
        </p:txBody>
      </p:sp>
      <p:pic>
        <p:nvPicPr>
          <p:cNvPr id="14"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88640"/>
            <a:ext cx="8568952"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39552" y="5733256"/>
            <a:ext cx="7704856" cy="830997"/>
          </a:xfrm>
          <a:prstGeom prst="rect">
            <a:avLst/>
          </a:prstGeom>
        </p:spPr>
        <p:txBody>
          <a:bodyPr wrap="square">
            <a:spAutoFit/>
          </a:bodyPr>
          <a:lstStyle/>
          <a:p>
            <a:r>
              <a:rPr lang="zh-CN" altLang="en-US" sz="2400" dirty="0">
                <a:solidFill>
                  <a:schemeClr val="accent1">
                    <a:lumMod val="75000"/>
                  </a:schemeClr>
                </a:solidFill>
              </a:rPr>
              <a:t>英国许多告示牌上都写着“为丘吉尔喝彩，给工党投票”，而人们也确实是这么做的。</a:t>
            </a:r>
          </a:p>
        </p:txBody>
      </p:sp>
    </p:spTree>
    <p:extLst>
      <p:ext uri="{BB962C8B-B14F-4D97-AF65-F5344CB8AC3E}">
        <p14:creationId xmlns:p14="http://schemas.microsoft.com/office/powerpoint/2010/main" val="11267824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791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7919" grpId="0" build="p"/>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22" name="Rectangle 10"/>
          <p:cNvSpPr>
            <a:spLocks noChangeArrowheads="1"/>
          </p:cNvSpPr>
          <p:nvPr/>
        </p:nvSpPr>
        <p:spPr bwMode="auto">
          <a:xfrm>
            <a:off x="612775" y="3970338"/>
            <a:ext cx="7489825" cy="457200"/>
          </a:xfrm>
          <a:prstGeom prst="rect">
            <a:avLst/>
          </a:prstGeom>
          <a:noFill/>
          <a:ln>
            <a:noFill/>
          </a:ln>
          <a:effectLst/>
          <a:extLst>
            <a:ext uri="{909E8E84-426E-40DD-AFC4-6F175D3DCCD1}">
              <a14:hiddenFill xmlns:a14="http://schemas.microsoft.com/office/drawing/2010/main">
                <a:gradFill rotWithShape="0">
                  <a:gsLst>
                    <a:gs pos="0">
                      <a:srgbClr val="470018"/>
                    </a:gs>
                    <a:gs pos="50000">
                      <a:srgbClr val="990033"/>
                    </a:gs>
                    <a:gs pos="100000">
                      <a:srgbClr val="470018"/>
                    </a:gs>
                  </a:gsLst>
                  <a:lin ang="5400000" scaled="1"/>
                </a:gradFill>
              </a14:hiddenFill>
            </a:ext>
            <a:ext uri="{91240B29-F687-4F45-9708-019B960494DF}">
              <a14:hiddenLine xmlns:a14="http://schemas.microsoft.com/office/drawing/2010/main" w="9525" algn="ctr">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kumimoji="1" lang="zh-CN" altLang="en-US" b="0">
                <a:latin typeface="黑体" pitchFamily="49" charset="-122"/>
                <a:ea typeface="黑体" pitchFamily="49" charset="-122"/>
              </a:rPr>
              <a:t>   </a:t>
            </a:r>
            <a:endParaRPr kumimoji="1" lang="zh-CN" altLang="zh-CN" b="0">
              <a:latin typeface="黑体" pitchFamily="49" charset="-122"/>
              <a:ea typeface="黑体" pitchFamily="49" charset="-122"/>
            </a:endParaRPr>
          </a:p>
        </p:txBody>
      </p:sp>
      <p:sp>
        <p:nvSpPr>
          <p:cNvPr id="1466382" name="Rectangle 14"/>
          <p:cNvSpPr>
            <a:spLocks noGrp="1" noChangeAspect="1"/>
          </p:cNvSpPr>
          <p:nvPr>
            <p:ph type="body" idx="1"/>
          </p:nvPr>
        </p:nvSpPr>
        <p:spPr>
          <a:xfrm>
            <a:off x="395537" y="1600200"/>
            <a:ext cx="8291264" cy="4525963"/>
          </a:xfrm>
        </p:spPr>
        <p:txBody>
          <a:bodyPr/>
          <a:lstStyle/>
          <a:p>
            <a:pPr marL="269875" indent="-269875">
              <a:lnSpc>
                <a:spcPct val="110000"/>
              </a:lnSpc>
              <a:buNone/>
            </a:pPr>
            <a:r>
              <a:rPr lang="en-US" altLang="zh-CN" sz="2800" dirty="0"/>
              <a:t>4</a:t>
            </a:r>
            <a:r>
              <a:rPr lang="en-US" altLang="zh-CN" sz="2800" b="0" dirty="0" smtClean="0"/>
              <a:t>. </a:t>
            </a:r>
            <a:r>
              <a:rPr lang="zh-CN" altLang="en-US" sz="2800" b="0" dirty="0" smtClean="0"/>
              <a:t>That was the </a:t>
            </a:r>
            <a:r>
              <a:rPr lang="zh-CN" altLang="en-US" sz="2800" b="0" dirty="0" smtClean="0">
                <a:hlinkClick r:id="rId3" action="ppaction://hlinksldjump"/>
              </a:rPr>
              <a:t>irony</a:t>
            </a:r>
            <a:r>
              <a:rPr lang="zh-CN" altLang="en-US" sz="2800" b="0" dirty="0" smtClean="0"/>
              <a:t>.</a:t>
            </a:r>
            <a:r>
              <a:rPr lang="en-US" altLang="zh-CN" sz="2800" b="0" dirty="0" smtClean="0"/>
              <a:t> </a:t>
            </a:r>
            <a:r>
              <a:rPr lang="zh-CN" altLang="en-US" sz="2800" b="0" dirty="0" smtClean="0"/>
              <a:t>The very democracy that Churchill was prepared to </a:t>
            </a:r>
            <a:r>
              <a:rPr lang="zh-CN" altLang="en-US" sz="2800" b="0" dirty="0" smtClean="0">
                <a:hlinkClick r:id="rId4" action="ppaction://hlinksldjump"/>
              </a:rPr>
              <a:t>lay down</a:t>
            </a:r>
            <a:r>
              <a:rPr lang="zh-CN" altLang="en-US" sz="2800" b="0" dirty="0" smtClean="0"/>
              <a:t> his life to defend</a:t>
            </a:r>
            <a:r>
              <a:rPr lang="en-US" altLang="zh-CN" sz="2800" b="0" dirty="0" smtClean="0"/>
              <a:t> </a:t>
            </a:r>
            <a:r>
              <a:rPr lang="zh-CN" altLang="en-US" sz="2800" b="0" dirty="0" smtClean="0"/>
              <a:t>was the same democracy that knew the difference between the needs of peace and the needs of war.</a:t>
            </a:r>
            <a:r>
              <a:rPr lang="en-US" altLang="zh-CN" sz="2800" b="0" dirty="0" smtClean="0"/>
              <a:t> (Para 12)</a:t>
            </a:r>
          </a:p>
          <a:p>
            <a:pPr marL="0" indent="0">
              <a:lnSpc>
                <a:spcPct val="110000"/>
              </a:lnSpc>
              <a:buNone/>
            </a:pPr>
            <a:endParaRPr lang="en-US" altLang="zh-CN" sz="2400" dirty="0"/>
          </a:p>
          <a:p>
            <a:pPr marL="0" indent="0">
              <a:lnSpc>
                <a:spcPct val="110000"/>
              </a:lnSpc>
              <a:buNone/>
            </a:pPr>
            <a:r>
              <a:rPr lang="en-US" altLang="zh-CN" sz="2400" dirty="0" smtClean="0"/>
              <a:t>Translate the sentence.</a:t>
            </a:r>
          </a:p>
          <a:p>
            <a:pPr marL="0" indent="0">
              <a:lnSpc>
                <a:spcPct val="110000"/>
              </a:lnSpc>
              <a:buNone/>
            </a:pPr>
            <a:r>
              <a:rPr kumimoji="1" lang="zh-CN" altLang="en-US" sz="2400" b="0" dirty="0" smtClean="0"/>
              <a:t>    </a:t>
            </a:r>
            <a:r>
              <a:rPr kumimoji="1" lang="zh-CN" altLang="zh-CN" sz="2400" b="0" dirty="0" smtClean="0">
                <a:solidFill>
                  <a:srgbClr val="0066CC"/>
                </a:solidFill>
                <a:ea typeface="黑体" pitchFamily="49" charset="-122"/>
              </a:rPr>
              <a:t>这真是充满了讽刺意味。丘吉尔随时准备誓死保卫的民主国家</a:t>
            </a:r>
            <a:r>
              <a:rPr kumimoji="1" lang="zh-CN" altLang="en-US" sz="2400" b="0" dirty="0" smtClean="0">
                <a:solidFill>
                  <a:srgbClr val="0066CC"/>
                </a:solidFill>
                <a:ea typeface="黑体" pitchFamily="49" charset="-122"/>
              </a:rPr>
              <a:t>明白</a:t>
            </a:r>
            <a:r>
              <a:rPr kumimoji="1" lang="zh-CN" altLang="zh-CN" sz="2400" b="0" dirty="0" smtClean="0">
                <a:solidFill>
                  <a:srgbClr val="0066CC"/>
                </a:solidFill>
                <a:ea typeface="黑体" pitchFamily="49" charset="-122"/>
              </a:rPr>
              <a:t>和平时代的需求和战时的需求是不一样的。</a:t>
            </a:r>
            <a:endParaRPr lang="zh-CN" altLang="en-US" sz="2400" dirty="0" smtClean="0">
              <a:solidFill>
                <a:srgbClr val="0066CC"/>
              </a:solidFill>
              <a:ea typeface="黑体" pitchFamily="49" charset="-122"/>
            </a:endParaRPr>
          </a:p>
          <a:p>
            <a:pPr marL="0" indent="0">
              <a:lnSpc>
                <a:spcPct val="110000"/>
              </a:lnSpc>
              <a:buNone/>
            </a:pPr>
            <a:endParaRPr lang="zh-CN" altLang="en-US" sz="2400" dirty="0" smtClean="0">
              <a:solidFill>
                <a:srgbClr val="0066CC"/>
              </a:solidFill>
              <a:ea typeface="黑体" pitchFamily="49" charset="-122"/>
            </a:endParaRPr>
          </a:p>
        </p:txBody>
      </p:sp>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88640"/>
            <a:ext cx="8568952"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8868147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63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6382"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70" name="Rectangle 22"/>
          <p:cNvSpPr>
            <a:spLocks noChangeAspect="1" noChangeArrowheads="1"/>
          </p:cNvSpPr>
          <p:nvPr/>
        </p:nvSpPr>
        <p:spPr bwMode="auto">
          <a:xfrm>
            <a:off x="323850" y="3000375"/>
            <a:ext cx="7993063" cy="457200"/>
          </a:xfrm>
          <a:prstGeom prst="rect">
            <a:avLst/>
          </a:prstGeom>
          <a:noFill/>
          <a:ln>
            <a:noFill/>
          </a:ln>
          <a:effectLst/>
          <a:extLst>
            <a:ext uri="{909E8E84-426E-40DD-AFC4-6F175D3DCCD1}">
              <a14:hiddenFill xmlns:a14="http://schemas.microsoft.com/office/drawing/2010/main">
                <a:gradFill rotWithShape="0">
                  <a:gsLst>
                    <a:gs pos="0">
                      <a:srgbClr val="470018"/>
                    </a:gs>
                    <a:gs pos="50000">
                      <a:srgbClr val="990033"/>
                    </a:gs>
                    <a:gs pos="100000">
                      <a:srgbClr val="470018"/>
                    </a:gs>
                  </a:gsLst>
                  <a:lin ang="5400000" scaled="1"/>
                </a:gradFill>
              </a14:hiddenFill>
            </a:ext>
            <a:ext uri="{91240B29-F687-4F45-9708-019B960494DF}">
              <a14:hiddenLine xmlns:a14="http://schemas.microsoft.com/office/drawing/2010/main" w="9525" algn="ctr">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kumimoji="1" lang="zh-CN" altLang="en-US" b="0"/>
              <a:t>      </a:t>
            </a:r>
            <a:endParaRPr kumimoji="1" lang="zh-CN" altLang="zh-CN" b="0"/>
          </a:p>
        </p:txBody>
      </p:sp>
      <p:sp>
        <p:nvSpPr>
          <p:cNvPr id="1319963" name="Rectangle 27"/>
          <p:cNvSpPr>
            <a:spLocks noGrp="1" noChangeAspect="1"/>
          </p:cNvSpPr>
          <p:nvPr>
            <p:ph type="body" idx="1"/>
          </p:nvPr>
        </p:nvSpPr>
        <p:spPr>
          <a:xfrm>
            <a:off x="251520" y="1772816"/>
            <a:ext cx="8229600" cy="4176713"/>
          </a:xfrm>
        </p:spPr>
        <p:txBody>
          <a:bodyPr/>
          <a:lstStyle/>
          <a:p>
            <a:pPr marL="360363" indent="-360363">
              <a:buNone/>
            </a:pPr>
            <a:r>
              <a:rPr lang="en-US" altLang="zh-CN" sz="2800" b="0" dirty="0" smtClean="0"/>
              <a:t>5.</a:t>
            </a:r>
            <a:r>
              <a:rPr lang="en-US" altLang="zh-CN" sz="2800" dirty="0" smtClean="0"/>
              <a:t> </a:t>
            </a:r>
            <a:r>
              <a:rPr lang="zh-CN" altLang="en-US" sz="2800" b="0" dirty="0" smtClean="0"/>
              <a:t>If Britain</a:t>
            </a:r>
            <a:r>
              <a:rPr lang="en-US" altLang="zh-CN" sz="2800" b="0" dirty="0" smtClean="0"/>
              <a:t> </a:t>
            </a:r>
            <a:r>
              <a:rPr lang="zh-CN" altLang="en-US" sz="2800" b="0" dirty="0" smtClean="0"/>
              <a:t>–</a:t>
            </a:r>
            <a:r>
              <a:rPr lang="en-US" altLang="zh-CN" sz="2800" b="0" dirty="0" smtClean="0"/>
              <a:t> </a:t>
            </a:r>
            <a:r>
              <a:rPr lang="zh-CN" altLang="en-US" sz="2800" b="0" dirty="0" smtClean="0"/>
              <a:t>its </a:t>
            </a:r>
            <a:r>
              <a:rPr lang="zh-CN" altLang="en-US" sz="2800" b="0" dirty="0" smtClean="0">
                <a:hlinkClick r:id="rId3" action="ppaction://hlinksldjump"/>
              </a:rPr>
              <a:t>eccentricity</a:t>
            </a:r>
            <a:r>
              <a:rPr lang="zh-CN" altLang="en-US" sz="2800" b="0" dirty="0" smtClean="0"/>
              <a:t>,</a:t>
            </a:r>
            <a:r>
              <a:rPr lang="en-US" altLang="zh-CN" sz="2800" b="0" dirty="0" smtClean="0"/>
              <a:t> </a:t>
            </a:r>
            <a:r>
              <a:rPr lang="zh-CN" altLang="en-US" sz="2800" b="0" dirty="0" smtClean="0"/>
              <a:t>its strength of character,</a:t>
            </a:r>
            <a:r>
              <a:rPr lang="en-US" altLang="zh-CN" sz="2800" b="0" dirty="0" smtClean="0"/>
              <a:t> </a:t>
            </a:r>
            <a:r>
              <a:rPr lang="zh-CN" altLang="en-US" sz="2800" b="0" dirty="0" smtClean="0"/>
              <a:t>its </a:t>
            </a:r>
            <a:r>
              <a:rPr lang="zh-CN" altLang="en-US" sz="2800" b="0" dirty="0" smtClean="0">
                <a:hlinkClick r:id="rId4" action="ppaction://hlinksldjump"/>
              </a:rPr>
              <a:t>big-heartedness</a:t>
            </a:r>
            <a:r>
              <a:rPr lang="en-US" altLang="zh-CN" sz="2800" b="0" dirty="0" smtClean="0">
                <a:hlinkClick r:id="rId4" action="ppaction://hlinksldjump"/>
              </a:rPr>
              <a:t> </a:t>
            </a:r>
            <a:r>
              <a:rPr lang="zh-CN" altLang="en-US" sz="2800" b="0" dirty="0" smtClean="0"/>
              <a:t>–</a:t>
            </a:r>
            <a:r>
              <a:rPr lang="en-US" altLang="zh-CN" sz="2800" b="0" dirty="0" smtClean="0"/>
              <a:t> </a:t>
            </a:r>
            <a:r>
              <a:rPr lang="zh-CN" altLang="en-US" sz="2800" b="0" dirty="0" smtClean="0"/>
              <a:t>had to be </a:t>
            </a:r>
            <a:r>
              <a:rPr lang="zh-CN" altLang="en-US" sz="2800" b="0" dirty="0" smtClean="0">
                <a:hlinkClick r:id="rId5" action="ppaction://hlinksldjump"/>
              </a:rPr>
              <a:t>summed up</a:t>
            </a:r>
            <a:r>
              <a:rPr lang="zh-CN" altLang="en-US" sz="2800" b="0" dirty="0" smtClean="0"/>
              <a:t> in one</a:t>
            </a:r>
            <a:r>
              <a:rPr lang="en-US" altLang="zh-CN" sz="2800" b="0" dirty="0" smtClean="0"/>
              <a:t> </a:t>
            </a:r>
            <a:r>
              <a:rPr lang="zh-CN" altLang="en-US" sz="2800" b="0" dirty="0" smtClean="0"/>
              <a:t>person,</a:t>
            </a:r>
            <a:r>
              <a:rPr lang="en-US" altLang="zh-CN" sz="2800" b="0" dirty="0" smtClean="0"/>
              <a:t> </a:t>
            </a:r>
            <a:r>
              <a:rPr lang="zh-CN" altLang="en-US" sz="2800" b="0" dirty="0" smtClean="0"/>
              <a:t>it was him.</a:t>
            </a:r>
            <a:r>
              <a:rPr lang="en-US" altLang="zh-CN" sz="2800" b="0" dirty="0" smtClean="0"/>
              <a:t> (Para 13)</a:t>
            </a:r>
          </a:p>
          <a:p>
            <a:pPr marL="360363" indent="-360363">
              <a:buNone/>
            </a:pPr>
            <a:endParaRPr lang="en-US" altLang="zh-CN" sz="2400" dirty="0"/>
          </a:p>
          <a:p>
            <a:pPr marL="360363" indent="-360363">
              <a:buNone/>
            </a:pPr>
            <a:r>
              <a:rPr lang="en-US" altLang="zh-CN" sz="2400" dirty="0" smtClean="0"/>
              <a:t>Paraphrase the sentence.</a:t>
            </a:r>
            <a:r>
              <a:rPr kumimoji="1" lang="zh-CN" altLang="en-US" sz="2400" b="0" dirty="0" smtClean="0"/>
              <a:t> </a:t>
            </a:r>
          </a:p>
          <a:p>
            <a:pPr marL="0" indent="0">
              <a:buNone/>
            </a:pPr>
            <a:r>
              <a:rPr kumimoji="1" lang="zh-CN" altLang="en-US" sz="2400" b="0" dirty="0" smtClean="0"/>
              <a:t>    </a:t>
            </a:r>
            <a:r>
              <a:rPr kumimoji="1" lang="zh-CN" altLang="zh-CN" sz="2400" b="0" dirty="0" smtClean="0">
                <a:solidFill>
                  <a:srgbClr val="0066CC"/>
                </a:solidFill>
              </a:rPr>
              <a:t>Britain has always valued individuals who behave in their own unique way,</a:t>
            </a:r>
            <a:r>
              <a:rPr kumimoji="1" lang="zh-CN" altLang="en-US" sz="2400" b="0" dirty="0" smtClean="0">
                <a:solidFill>
                  <a:srgbClr val="0066CC"/>
                </a:solidFill>
              </a:rPr>
              <a:t> </a:t>
            </a:r>
            <a:r>
              <a:rPr kumimoji="1" lang="zh-CN" altLang="zh-CN" sz="2400" b="0" dirty="0" smtClean="0">
                <a:solidFill>
                  <a:srgbClr val="0066CC"/>
                </a:solidFill>
              </a:rPr>
              <a:t>people who are not easily</a:t>
            </a:r>
            <a:r>
              <a:rPr kumimoji="1" lang="zh-CN" altLang="en-US" sz="2400" b="0" dirty="0" smtClean="0">
                <a:solidFill>
                  <a:srgbClr val="0066CC"/>
                </a:solidFill>
              </a:rPr>
              <a:t> </a:t>
            </a:r>
            <a:r>
              <a:rPr kumimoji="1" lang="zh-CN" altLang="zh-CN" sz="2400" b="0" dirty="0" smtClean="0">
                <a:solidFill>
                  <a:srgbClr val="0066CC"/>
                </a:solidFill>
              </a:rPr>
              <a:t>persuaded to do what they don</a:t>
            </a:r>
            <a:r>
              <a:rPr kumimoji="1" lang="en-US" altLang="zh-CN" sz="2400" b="0" dirty="0" smtClean="0">
                <a:solidFill>
                  <a:srgbClr val="0066CC"/>
                </a:solidFill>
              </a:rPr>
              <a:t>’</a:t>
            </a:r>
            <a:r>
              <a:rPr kumimoji="1" lang="zh-CN" altLang="zh-CN" sz="2400" b="0" dirty="0" smtClean="0">
                <a:solidFill>
                  <a:srgbClr val="0066CC"/>
                </a:solidFill>
              </a:rPr>
              <a:t>t want to,</a:t>
            </a:r>
            <a:r>
              <a:rPr kumimoji="1" lang="zh-CN" altLang="en-US" sz="2400" b="0" dirty="0" smtClean="0">
                <a:solidFill>
                  <a:srgbClr val="0066CC"/>
                </a:solidFill>
              </a:rPr>
              <a:t> </a:t>
            </a:r>
            <a:r>
              <a:rPr kumimoji="1" lang="zh-CN" altLang="zh-CN" sz="2400" b="0" dirty="0" smtClean="0">
                <a:solidFill>
                  <a:srgbClr val="0066CC"/>
                </a:solidFill>
              </a:rPr>
              <a:t>and who accept others in a spirit of generosity.</a:t>
            </a:r>
            <a:r>
              <a:rPr kumimoji="1" lang="zh-CN" altLang="en-US" sz="2400" b="0" dirty="0" smtClean="0">
                <a:solidFill>
                  <a:srgbClr val="0066CC"/>
                </a:solidFill>
              </a:rPr>
              <a:t> </a:t>
            </a:r>
            <a:r>
              <a:rPr kumimoji="1" lang="zh-CN" altLang="zh-CN" sz="2400" b="0" dirty="0" smtClean="0">
                <a:solidFill>
                  <a:srgbClr val="0066CC"/>
                </a:solidFill>
              </a:rPr>
              <a:t>In this way,</a:t>
            </a:r>
            <a:r>
              <a:rPr kumimoji="1" lang="zh-CN" altLang="en-US" sz="2400" b="0" dirty="0" smtClean="0">
                <a:solidFill>
                  <a:srgbClr val="0066CC"/>
                </a:solidFill>
              </a:rPr>
              <a:t> </a:t>
            </a:r>
            <a:r>
              <a:rPr kumimoji="1" lang="zh-CN" altLang="zh-CN" sz="2400" b="0" dirty="0" smtClean="0">
                <a:solidFill>
                  <a:srgbClr val="0066CC"/>
                </a:solidFill>
              </a:rPr>
              <a:t>Churchill can be seen as being the model Briton.</a:t>
            </a:r>
            <a:endParaRPr lang="zh-CN" altLang="en-US" sz="2400" dirty="0" smtClean="0">
              <a:solidFill>
                <a:srgbClr val="0066CC"/>
              </a:solidFill>
            </a:endParaRPr>
          </a:p>
        </p:txBody>
      </p:sp>
      <p:pic>
        <p:nvPicPr>
          <p:cNvPr id="14" name="Picture 2">
            <a:hlinkClick r:id="rId6" action="ppaction://hlinksldjump"/>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528" y="188640"/>
            <a:ext cx="8568952"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539960" y="5949280"/>
            <a:ext cx="7992479" cy="830997"/>
          </a:xfrm>
          <a:prstGeom prst="rect">
            <a:avLst/>
          </a:prstGeom>
        </p:spPr>
        <p:txBody>
          <a:bodyPr wrap="square">
            <a:spAutoFit/>
          </a:bodyPr>
          <a:lstStyle/>
          <a:p>
            <a:r>
              <a:rPr lang="zh-CN" altLang="en-US" sz="2400" dirty="0">
                <a:solidFill>
                  <a:schemeClr val="accent1">
                    <a:lumMod val="75000"/>
                  </a:schemeClr>
                </a:solidFill>
              </a:rPr>
              <a:t>如果要用一个人来代表英国的怪僻、坚强的个性和宽广的胸怀，那就是丘吉尔。</a:t>
            </a:r>
          </a:p>
        </p:txBody>
      </p:sp>
    </p:spTree>
    <p:extLst>
      <p:ext uri="{BB962C8B-B14F-4D97-AF65-F5344CB8AC3E}">
        <p14:creationId xmlns:p14="http://schemas.microsoft.com/office/powerpoint/2010/main" val="1798135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996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9963" grpId="0"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2" name="标题 1"/>
          <p:cNvSpPr>
            <a:spLocks noGrp="1"/>
          </p:cNvSpPr>
          <p:nvPr>
            <p:ph type="title"/>
          </p:nvPr>
        </p:nvSpPr>
        <p:spPr>
          <a:xfrm>
            <a:off x="457200" y="192317"/>
            <a:ext cx="8435280" cy="1225321"/>
          </a:xfrm>
          <a:solidFill>
            <a:schemeClr val="tx1"/>
          </a:solidFill>
        </p:spPr>
        <p:txBody>
          <a:bodyPr/>
          <a:lstStyle/>
          <a:p>
            <a:r>
              <a:rPr lang="en-US" altLang="zh-CN" b="1" dirty="0" smtClean="0">
                <a:solidFill>
                  <a:schemeClr val="bg1"/>
                </a:solidFill>
              </a:rPr>
              <a:t>Words &amp; Expressions</a:t>
            </a:r>
            <a:endParaRPr lang="zh-CN" altLang="en-US" b="1" dirty="0">
              <a:solidFill>
                <a:schemeClr val="bg1"/>
              </a:solidFill>
            </a:endParaRPr>
          </a:p>
        </p:txBody>
      </p:sp>
      <p:sp>
        <p:nvSpPr>
          <p:cNvPr id="12" name="内容占位符 1"/>
          <p:cNvSpPr>
            <a:spLocks noGrp="1"/>
          </p:cNvSpPr>
          <p:nvPr>
            <p:ph idx="1"/>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noAutofit/>
          </a:bodyPr>
          <a:lstStyle/>
          <a:p>
            <a:pPr algn="just" eaLnBrk="1" hangingPunct="1">
              <a:lnSpc>
                <a:spcPct val="85000"/>
              </a:lnSpc>
              <a:buNone/>
            </a:pPr>
            <a:r>
              <a:rPr lang="en-US" altLang="zh-CN" b="1" dirty="0">
                <a:latin typeface="Times New Roman" panose="02020603050405020304" pitchFamily="18" charset="0"/>
                <a:cs typeface="Times New Roman" panose="02020603050405020304" pitchFamily="18" charset="0"/>
              </a:rPr>
              <a:t>t</a:t>
            </a:r>
            <a:r>
              <a:rPr lang="en-US" altLang="zh-CN" sz="3200" b="1" dirty="0" smtClean="0">
                <a:latin typeface="Times New Roman" panose="02020603050405020304" pitchFamily="18" charset="0"/>
                <a:cs typeface="Times New Roman" panose="02020603050405020304" pitchFamily="18" charset="0"/>
              </a:rPr>
              <a:t>olerant </a:t>
            </a:r>
            <a:r>
              <a:rPr lang="en-US" altLang="zh-CN" sz="2400" i="1" dirty="0" smtClean="0">
                <a:solidFill>
                  <a:srgbClr val="C00000"/>
                </a:solidFill>
                <a:latin typeface="Times New Roman" panose="02020603050405020304" pitchFamily="18" charset="0"/>
                <a:cs typeface="Times New Roman" panose="02020603050405020304" pitchFamily="18" charset="0"/>
              </a:rPr>
              <a:t>a</a:t>
            </a:r>
            <a:r>
              <a:rPr lang="en-US" altLang="zh-CN" sz="2400" dirty="0" smtClean="0">
                <a:solidFill>
                  <a:srgbClr val="C00000"/>
                </a:solidFill>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willing </a:t>
            </a:r>
            <a:r>
              <a:rPr lang="en-US" altLang="zh-CN" sz="2400" dirty="0">
                <a:latin typeface="Times New Roman" panose="02020603050405020304" pitchFamily="18" charset="0"/>
                <a:cs typeface="Times New Roman" panose="02020603050405020304" pitchFamily="18" charset="0"/>
              </a:rPr>
              <a:t>to accept other people’s beliefs, way of life </a:t>
            </a:r>
            <a:r>
              <a:rPr lang="en-US" altLang="zh-CN" sz="2400" dirty="0" smtClean="0">
                <a:latin typeface="Times New Roman" panose="02020603050405020304" pitchFamily="18" charset="0"/>
                <a:cs typeface="Times New Roman" panose="02020603050405020304" pitchFamily="18" charset="0"/>
              </a:rPr>
              <a:t>etc. </a:t>
            </a:r>
            <a:r>
              <a:rPr lang="en-US" altLang="zh-CN" sz="2400" dirty="0">
                <a:latin typeface="Times New Roman" panose="02020603050405020304" pitchFamily="18" charset="0"/>
                <a:cs typeface="Times New Roman" panose="02020603050405020304" pitchFamily="18" charset="0"/>
              </a:rPr>
              <a:t>without criticizing them, even if you disagree with </a:t>
            </a:r>
            <a:r>
              <a:rPr lang="en-US" altLang="zh-CN" sz="2400" dirty="0" smtClean="0">
                <a:latin typeface="Times New Roman" panose="02020603050405020304" pitchFamily="18" charset="0"/>
                <a:cs typeface="Times New Roman" panose="02020603050405020304" pitchFamily="18" charset="0"/>
              </a:rPr>
              <a:t>them    </a:t>
            </a:r>
            <a:r>
              <a:rPr lang="zh-CN" altLang="en-US" sz="2400" dirty="0" smtClean="0">
                <a:solidFill>
                  <a:schemeClr val="hlink"/>
                </a:solidFill>
                <a:latin typeface="Times New Roman" panose="02020603050405020304" pitchFamily="18" charset="0"/>
                <a:cs typeface="Times New Roman" panose="02020603050405020304" pitchFamily="18" charset="0"/>
              </a:rPr>
              <a:t>容忍的；宽容的</a:t>
            </a:r>
            <a:endParaRPr lang="en-US" altLang="zh-CN" sz="2400" b="1" dirty="0" smtClean="0">
              <a:solidFill>
                <a:schemeClr val="hlink"/>
              </a:solidFill>
              <a:latin typeface="Times New Roman" panose="02020603050405020304" pitchFamily="18" charset="0"/>
              <a:cs typeface="Times New Roman" panose="02020603050405020304" pitchFamily="18" charset="0"/>
            </a:endParaRPr>
          </a:p>
          <a:p>
            <a:pPr algn="just">
              <a:lnSpc>
                <a:spcPct val="85000"/>
              </a:lnSpc>
              <a:buSzTx/>
              <a:buFont typeface="Arial" charset="0"/>
              <a:buNone/>
            </a:pPr>
            <a:r>
              <a:rPr lang="en-US" altLang="zh-CN" sz="2800" i="1" dirty="0" smtClean="0">
                <a:latin typeface="Times New Roman" panose="02020603050405020304" pitchFamily="18" charset="0"/>
                <a:cs typeface="Times New Roman" panose="02020603050405020304" pitchFamily="18" charset="0"/>
              </a:rPr>
              <a:t>e.g. </a:t>
            </a:r>
          </a:p>
          <a:p>
            <a:pPr algn="just">
              <a:lnSpc>
                <a:spcPct val="85000"/>
              </a:lnSpc>
              <a:buSzTx/>
              <a:buFont typeface="Arial" charset="0"/>
              <a:buNone/>
            </a:pPr>
            <a:r>
              <a:rPr lang="en-US" altLang="en-US" sz="2400" dirty="0" smtClean="0">
                <a:latin typeface="Times New Roman" panose="02020603050405020304" pitchFamily="18" charset="0"/>
                <a:ea typeface="宋体" charset="-122"/>
                <a:cs typeface="Times New Roman" panose="02020603050405020304" pitchFamily="18" charset="0"/>
              </a:rPr>
              <a:t>1</a:t>
            </a:r>
            <a:r>
              <a:rPr lang="en-US" altLang="en-US" sz="2400" i="1" dirty="0" smtClean="0">
                <a:latin typeface="Times New Roman" panose="02020603050405020304" pitchFamily="18" charset="0"/>
                <a:ea typeface="宋体" charset="-122"/>
                <a:cs typeface="Times New Roman" panose="02020603050405020304" pitchFamily="18" charset="0"/>
              </a:rPr>
              <a:t>. </a:t>
            </a:r>
            <a:r>
              <a:rPr lang="en-US" altLang="en-US" sz="2400" dirty="0" smtClean="0">
                <a:latin typeface="Times New Roman" panose="02020603050405020304" pitchFamily="18" charset="0"/>
                <a:ea typeface="宋体" charset="-122"/>
                <a:cs typeface="Times New Roman" panose="02020603050405020304" pitchFamily="18" charset="0"/>
              </a:rPr>
              <a:t>Closely related with this is the capacity to be </a:t>
            </a:r>
            <a:r>
              <a:rPr lang="en-US" altLang="en-US" sz="2400" b="1" dirty="0" smtClean="0">
                <a:latin typeface="Times New Roman" panose="02020603050405020304" pitchFamily="18" charset="0"/>
                <a:ea typeface="宋体" charset="-122"/>
                <a:cs typeface="Times New Roman" panose="02020603050405020304" pitchFamily="18" charset="0"/>
              </a:rPr>
              <a:t>tolerant</a:t>
            </a:r>
            <a:r>
              <a:rPr lang="en-US" altLang="en-US" sz="2400" dirty="0" smtClean="0">
                <a:latin typeface="Times New Roman" panose="02020603050405020304" pitchFamily="18" charset="0"/>
                <a:ea typeface="宋体" charset="-122"/>
                <a:cs typeface="Times New Roman" panose="02020603050405020304" pitchFamily="18" charset="0"/>
              </a:rPr>
              <a:t> — not, indeed, of what is wrong, but of the weaknesses and immaturity of human nature which induce people, and</a:t>
            </a:r>
            <a:r>
              <a:rPr lang="en-US" altLang="zh-CN" sz="2400" dirty="0" smtClean="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ea typeface="宋体" charset="-122"/>
                <a:cs typeface="Times New Roman" panose="02020603050405020304" pitchFamily="18" charset="0"/>
              </a:rPr>
              <a:t>again especially children, to make mistakes.</a:t>
            </a:r>
            <a:r>
              <a:rPr lang="en-US" altLang="zh-CN" sz="2400" dirty="0" smtClean="0">
                <a:latin typeface="Times New Roman" panose="02020603050405020304" pitchFamily="18" charset="0"/>
                <a:cs typeface="Times New Roman" panose="02020603050405020304" pitchFamily="18" charset="0"/>
              </a:rPr>
              <a:t> </a:t>
            </a:r>
            <a:r>
              <a:rPr lang="en-US" altLang="zh-CN" sz="2400" b="1" dirty="0" smtClean="0">
                <a:solidFill>
                  <a:schemeClr val="accent6">
                    <a:lumMod val="50000"/>
                  </a:schemeClr>
                </a:solidFill>
                <a:latin typeface="Times New Roman" panose="02020603050405020304" pitchFamily="18" charset="0"/>
                <a:cs typeface="Times New Roman" panose="02020603050405020304" pitchFamily="18" charset="0"/>
              </a:rPr>
              <a:t>(CET4-2003-06)</a:t>
            </a:r>
          </a:p>
          <a:p>
            <a:pPr algn="just" hangingPunct="1">
              <a:lnSpc>
                <a:spcPct val="85000"/>
              </a:lnSpc>
              <a:buSzTx/>
              <a:buFont typeface="Arial" charset="0"/>
              <a:buNone/>
            </a:pPr>
            <a:r>
              <a:rPr lang="en-US" altLang="zh-CN" sz="2800" dirty="0" smtClean="0">
                <a:latin typeface="Times New Roman" panose="02020603050405020304" pitchFamily="18" charset="0"/>
                <a:cs typeface="Times New Roman" panose="02020603050405020304" pitchFamily="18" charset="0"/>
              </a:rPr>
              <a:t>    </a:t>
            </a:r>
            <a:r>
              <a:rPr lang="zh-CN" altLang="en-US" sz="2400" dirty="0" smtClean="0">
                <a:solidFill>
                  <a:schemeClr val="hlink"/>
                </a:solidFill>
                <a:latin typeface="Times New Roman" panose="02020603050405020304" pitchFamily="18" charset="0"/>
                <a:cs typeface="Times New Roman" panose="02020603050405020304" pitchFamily="18" charset="0"/>
              </a:rPr>
              <a:t>与此密切相关的是容忍的能力</a:t>
            </a:r>
            <a:r>
              <a:rPr lang="en-US" altLang="zh-CN" sz="2400" dirty="0" smtClean="0">
                <a:solidFill>
                  <a:schemeClr val="hlink"/>
                </a:solidFill>
                <a:latin typeface="Times New Roman" panose="02020603050405020304" pitchFamily="18" charset="0"/>
                <a:cs typeface="Times New Roman" panose="02020603050405020304" pitchFamily="18" charset="0"/>
              </a:rPr>
              <a:t>——</a:t>
            </a:r>
            <a:r>
              <a:rPr lang="zh-CN" altLang="en-US" sz="2400" dirty="0" smtClean="0">
                <a:solidFill>
                  <a:schemeClr val="hlink"/>
                </a:solidFill>
                <a:latin typeface="Times New Roman" panose="02020603050405020304" pitchFamily="18" charset="0"/>
                <a:cs typeface="Times New Roman" panose="02020603050405020304" pitchFamily="18" charset="0"/>
              </a:rPr>
              <a:t>当然，不是容忍错误，而是容忍人性的弱点和不成熟，正是这些弱点和不成熟使得人们，尤其是儿童，犯错误。</a:t>
            </a:r>
            <a:endParaRPr lang="en-US" altLang="zh-CN" sz="2400" dirty="0" smtClean="0">
              <a:solidFill>
                <a:schemeClr val="hlink"/>
              </a:solidFill>
              <a:latin typeface="Times New Roman" panose="02020603050405020304" pitchFamily="18" charset="0"/>
              <a:cs typeface="Times New Roman" panose="02020603050405020304" pitchFamily="18" charset="0"/>
            </a:endParaRP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92317"/>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67544" y="5877272"/>
            <a:ext cx="4572000" cy="1231106"/>
          </a:xfrm>
          <a:prstGeom prst="rect">
            <a:avLst/>
          </a:prstGeom>
        </p:spPr>
        <p:txBody>
          <a:bodyPr>
            <a:spAutoFit/>
          </a:bodyPr>
          <a:lstStyle/>
          <a:p>
            <a:pPr marL="1970088" indent="-1970088"/>
            <a:r>
              <a:rPr lang="en-US" altLang="zh-CN" sz="2800" b="1" dirty="0"/>
              <a:t>Word family</a:t>
            </a:r>
            <a:r>
              <a:rPr lang="en-US" altLang="zh-CN" sz="2800" dirty="0"/>
              <a:t>: tolerance n.      </a:t>
            </a:r>
            <a:r>
              <a:rPr lang="en-US" altLang="zh-CN" sz="2800" dirty="0" smtClean="0"/>
              <a:t>     tolerantly adv. </a:t>
            </a:r>
            <a:endParaRPr lang="en-US" altLang="zh-CN" sz="2800" dirty="0"/>
          </a:p>
          <a:p>
            <a:r>
              <a:rPr lang="en-US" altLang="zh-CN" dirty="0"/>
              <a:t>	</a:t>
            </a:r>
          </a:p>
        </p:txBody>
      </p:sp>
    </p:spTree>
    <p:extLst>
      <p:ext uri="{BB962C8B-B14F-4D97-AF65-F5344CB8AC3E}">
        <p14:creationId xmlns:p14="http://schemas.microsoft.com/office/powerpoint/2010/main" val="113642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dissolve">
                                      <p:cBhvr>
                                        <p:cTn id="7" dur="500"/>
                                        <p:tgtEl>
                                          <p:spTgt spid="1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8" name="Rectangle 20"/>
          <p:cNvSpPr>
            <a:spLocks noGrp="1" noChangeAspect="1"/>
          </p:cNvSpPr>
          <p:nvPr>
            <p:ph type="body" sz="half" idx="1"/>
          </p:nvPr>
        </p:nvSpPr>
        <p:spPr>
          <a:xfrm>
            <a:off x="395536" y="2174080"/>
            <a:ext cx="4038600" cy="4525963"/>
          </a:xfrm>
        </p:spPr>
        <p:txBody>
          <a:bodyPr/>
          <a:lstStyle/>
          <a:p>
            <a:pPr marL="0" indent="0">
              <a:buNone/>
            </a:pPr>
            <a:r>
              <a:rPr lang="en-US" altLang="zh-CN" sz="2400" b="0" dirty="0" smtClean="0"/>
              <a:t>   </a:t>
            </a:r>
          </a:p>
          <a:p>
            <a:pPr marL="0" indent="0">
              <a:buNone/>
            </a:pPr>
            <a:r>
              <a:rPr lang="en-US" altLang="zh-CN" sz="2400" b="0" dirty="0" smtClean="0"/>
              <a:t> </a:t>
            </a:r>
          </a:p>
          <a:p>
            <a:pPr marL="0" indent="0">
              <a:buNone/>
            </a:pPr>
            <a:r>
              <a:rPr lang="en-US" altLang="zh-CN" sz="2400" b="0" dirty="0" smtClean="0"/>
              <a:t>   </a:t>
            </a:r>
          </a:p>
          <a:p>
            <a:pPr marL="0" indent="0">
              <a:buNone/>
            </a:pPr>
            <a:r>
              <a:rPr lang="en-US" altLang="zh-CN" sz="2400" b="0" dirty="0" smtClean="0"/>
              <a:t>          fault-tolerant</a:t>
            </a:r>
          </a:p>
          <a:p>
            <a:pPr marL="0" indent="0">
              <a:buNone/>
            </a:pPr>
            <a:r>
              <a:rPr lang="en-US" altLang="zh-CN" sz="2400" b="0" dirty="0" smtClean="0"/>
              <a:t>          drought-tolerant </a:t>
            </a:r>
          </a:p>
          <a:p>
            <a:pPr marL="0" indent="0">
              <a:buNone/>
            </a:pPr>
            <a:r>
              <a:rPr lang="en-US" altLang="zh-CN" sz="2400" b="0" dirty="0" smtClean="0"/>
              <a:t>          error-tolerant </a:t>
            </a:r>
          </a:p>
          <a:p>
            <a:pPr marL="0" indent="0">
              <a:buNone/>
            </a:pPr>
            <a:r>
              <a:rPr lang="en-US" altLang="zh-CN" sz="2400" b="0" dirty="0" smtClean="0"/>
              <a:t>          salt-tolerant </a:t>
            </a:r>
          </a:p>
          <a:p>
            <a:pPr marL="0" indent="0">
              <a:buNone/>
            </a:pPr>
            <a:r>
              <a:rPr lang="en-US" altLang="zh-CN" sz="2400" b="0" dirty="0" smtClean="0"/>
              <a:t>          delay-tolerant </a:t>
            </a:r>
          </a:p>
          <a:p>
            <a:pPr marL="0" indent="0">
              <a:buNone/>
            </a:pPr>
            <a:r>
              <a:rPr lang="en-US" altLang="zh-CN" sz="2400" b="0" dirty="0" smtClean="0"/>
              <a:t>          frost-tolerant</a:t>
            </a:r>
            <a:endParaRPr lang="zh-CN" altLang="en-US" sz="2400" b="0" dirty="0" smtClean="0"/>
          </a:p>
        </p:txBody>
      </p:sp>
      <p:sp>
        <p:nvSpPr>
          <p:cNvPr id="90119" name="Rectangle 27"/>
          <p:cNvSpPr>
            <a:spLocks noGrp="1" noChangeAspect="1"/>
          </p:cNvSpPr>
          <p:nvPr>
            <p:ph type="body" sz="half" idx="2"/>
          </p:nvPr>
        </p:nvSpPr>
        <p:spPr>
          <a:xfrm>
            <a:off x="4697750" y="2245518"/>
            <a:ext cx="4038600" cy="4525963"/>
          </a:xfrm>
        </p:spPr>
        <p:txBody>
          <a:bodyPr/>
          <a:lstStyle/>
          <a:p>
            <a:pPr marL="457200" indent="-457200">
              <a:buFont typeface="Arial" pitchFamily="34" charset="0"/>
              <a:buAutoNum type="arabicPeriod"/>
            </a:pPr>
            <a:endParaRPr lang="zh-CN" altLang="en-US" sz="2400" dirty="0" smtClean="0"/>
          </a:p>
          <a:p>
            <a:pPr marL="457200" indent="-457200">
              <a:buFont typeface="Arial" pitchFamily="34" charset="0"/>
              <a:buAutoNum type="arabicPeriod"/>
            </a:pPr>
            <a:endParaRPr lang="zh-CN" altLang="en-US" sz="2400" dirty="0" smtClean="0"/>
          </a:p>
          <a:p>
            <a:pPr marL="457200" indent="-457200">
              <a:buFont typeface="Arial" pitchFamily="34" charset="0"/>
              <a:buAutoNum type="arabicPeriod"/>
            </a:pPr>
            <a:endParaRPr lang="en-US" altLang="zh-CN" sz="2400" b="0" dirty="0" smtClean="0"/>
          </a:p>
          <a:p>
            <a:pPr marL="457200" indent="-457200">
              <a:buFont typeface="Arial" pitchFamily="34" charset="0"/>
              <a:buAutoNum type="arabicPeriod"/>
            </a:pPr>
            <a:r>
              <a:rPr lang="en-US" altLang="zh-CN" sz="2400" b="0" dirty="0" smtClean="0"/>
              <a:t>search</a:t>
            </a:r>
          </a:p>
          <a:p>
            <a:pPr marL="457200" indent="-457200">
              <a:buFont typeface="Arial" pitchFamily="34" charset="0"/>
              <a:buAutoNum type="arabicPeriod"/>
            </a:pPr>
            <a:r>
              <a:rPr lang="en-US" altLang="zh-CN" sz="2400" b="0" dirty="0" smtClean="0"/>
              <a:t>crops</a:t>
            </a:r>
            <a:endParaRPr lang="zh-CN" altLang="en-US" sz="2400" dirty="0" smtClean="0"/>
          </a:p>
          <a:p>
            <a:pPr marL="457200" indent="-457200">
              <a:buFont typeface="Arial" pitchFamily="34" charset="0"/>
              <a:buAutoNum type="arabicPeriod"/>
            </a:pPr>
            <a:r>
              <a:rPr lang="en-US" altLang="zh-CN" sz="2400" b="0" dirty="0" smtClean="0"/>
              <a:t>data transfer</a:t>
            </a:r>
          </a:p>
          <a:p>
            <a:pPr marL="457200" indent="-457200">
              <a:buFont typeface="Arial" pitchFamily="34" charset="0"/>
              <a:buAutoNum type="arabicPeriod"/>
            </a:pPr>
            <a:r>
              <a:rPr lang="en-US" altLang="zh-CN" sz="2400" b="0" dirty="0" smtClean="0"/>
              <a:t>refrigerator</a:t>
            </a:r>
            <a:endParaRPr lang="zh-CN" altLang="en-US" sz="2400" b="0" dirty="0" smtClean="0"/>
          </a:p>
          <a:p>
            <a:pPr marL="457200" indent="-457200">
              <a:buFont typeface="Arial" pitchFamily="34" charset="0"/>
              <a:buAutoNum type="arabicPeriod"/>
            </a:pPr>
            <a:r>
              <a:rPr lang="en-US" altLang="zh-CN" sz="2400" b="0" dirty="0" smtClean="0"/>
              <a:t>person</a:t>
            </a:r>
          </a:p>
          <a:p>
            <a:pPr marL="457200" indent="-457200">
              <a:buFont typeface="Arial" pitchFamily="34" charset="0"/>
              <a:buAutoNum type="arabicPeriod"/>
            </a:pPr>
            <a:r>
              <a:rPr lang="en-US" altLang="zh-CN" sz="2400" b="0" dirty="0" smtClean="0"/>
              <a:t>plants</a:t>
            </a:r>
          </a:p>
          <a:p>
            <a:pPr marL="457200" indent="-457200">
              <a:buFont typeface="Arial" pitchFamily="34" charset="0"/>
              <a:buAutoNum type="arabicPeriod"/>
            </a:pPr>
            <a:endParaRPr lang="zh-CN" altLang="en-US" sz="2400" b="0" dirty="0" smtClean="0"/>
          </a:p>
        </p:txBody>
      </p:sp>
      <p:sp>
        <p:nvSpPr>
          <p:cNvPr id="90122" name="Rectangle 28"/>
          <p:cNvSpPr>
            <a:spLocks noChangeArrowheads="1"/>
          </p:cNvSpPr>
          <p:nvPr/>
        </p:nvSpPr>
        <p:spPr bwMode="auto">
          <a:xfrm>
            <a:off x="323528" y="2828925"/>
            <a:ext cx="8156575"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a:lnSpc>
                <a:spcPct val="80000"/>
              </a:lnSpc>
            </a:pPr>
            <a:r>
              <a:rPr lang="en-US" altLang="zh-CN" dirty="0"/>
              <a:t>Work in pairs. Match the adjective-noun collocations.</a:t>
            </a:r>
          </a:p>
        </p:txBody>
      </p:sp>
      <p:sp>
        <p:nvSpPr>
          <p:cNvPr id="1404957" name="Line 29"/>
          <p:cNvSpPr>
            <a:spLocks noChangeShapeType="1"/>
          </p:cNvSpPr>
          <p:nvPr/>
        </p:nvSpPr>
        <p:spPr bwMode="auto">
          <a:xfrm>
            <a:off x="2924498" y="3793345"/>
            <a:ext cx="1728788" cy="1651880"/>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endParaRPr lang="zh-CN" altLang="en-US"/>
          </a:p>
        </p:txBody>
      </p:sp>
      <p:sp>
        <p:nvSpPr>
          <p:cNvPr id="1404958" name="Line 30"/>
          <p:cNvSpPr>
            <a:spLocks noChangeShapeType="1"/>
          </p:cNvSpPr>
          <p:nvPr/>
        </p:nvSpPr>
        <p:spPr bwMode="auto">
          <a:xfrm>
            <a:off x="3181757" y="4353641"/>
            <a:ext cx="1534705" cy="1667648"/>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endParaRPr lang="zh-CN" altLang="en-US"/>
          </a:p>
        </p:txBody>
      </p:sp>
      <p:sp>
        <p:nvSpPr>
          <p:cNvPr id="1404959" name="Line 31"/>
          <p:cNvSpPr>
            <a:spLocks noChangeShapeType="1"/>
          </p:cNvSpPr>
          <p:nvPr/>
        </p:nvSpPr>
        <p:spPr bwMode="auto">
          <a:xfrm flipV="1">
            <a:off x="2887985" y="3896618"/>
            <a:ext cx="1728788" cy="792163"/>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404960" name="Line 32"/>
          <p:cNvSpPr>
            <a:spLocks noChangeShapeType="1"/>
          </p:cNvSpPr>
          <p:nvPr/>
        </p:nvSpPr>
        <p:spPr bwMode="auto">
          <a:xfrm flipV="1">
            <a:off x="2780036" y="4292700"/>
            <a:ext cx="1944687" cy="792162"/>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404961" name="Line 33"/>
          <p:cNvSpPr>
            <a:spLocks noChangeShapeType="1"/>
          </p:cNvSpPr>
          <p:nvPr/>
        </p:nvSpPr>
        <p:spPr bwMode="auto">
          <a:xfrm flipV="1">
            <a:off x="3068961" y="4724500"/>
            <a:ext cx="1584325" cy="720725"/>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sp>
        <p:nvSpPr>
          <p:cNvPr id="1404962" name="Line 34"/>
          <p:cNvSpPr>
            <a:spLocks noChangeShapeType="1"/>
          </p:cNvSpPr>
          <p:nvPr/>
        </p:nvSpPr>
        <p:spPr bwMode="auto">
          <a:xfrm flipV="1">
            <a:off x="2924498" y="5205987"/>
            <a:ext cx="1800225" cy="792163"/>
          </a:xfrm>
          <a:prstGeom prst="line">
            <a:avLst/>
          </a:prstGeom>
          <a:noFill/>
          <a:ln w="2857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zh-CN" alt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23528" y="1561800"/>
            <a:ext cx="8119243" cy="830997"/>
          </a:xfrm>
          <a:prstGeom prst="rect">
            <a:avLst/>
          </a:prstGeom>
        </p:spPr>
        <p:txBody>
          <a:bodyPr wrap="square">
            <a:spAutoFit/>
          </a:bodyPr>
          <a:lstStyle/>
          <a:p>
            <a:pPr algn="just">
              <a:buNone/>
            </a:pPr>
            <a:r>
              <a:rPr lang="en-US" altLang="zh-CN" sz="2400" dirty="0">
                <a:latin typeface="Times New Roman" panose="02020603050405020304" pitchFamily="18" charset="0"/>
                <a:cs typeface="Times New Roman" panose="02020603050405020304" pitchFamily="18" charset="0"/>
              </a:rPr>
              <a:t>2. They need to be </a:t>
            </a:r>
            <a:r>
              <a:rPr lang="en-US" altLang="zh-CN" sz="2400" b="1" dirty="0">
                <a:latin typeface="Times New Roman" panose="02020603050405020304" pitchFamily="18" charset="0"/>
                <a:cs typeface="Times New Roman" panose="02020603050405020304" pitchFamily="18" charset="0"/>
              </a:rPr>
              <a:t>tolerant </a:t>
            </a:r>
            <a:r>
              <a:rPr lang="en-US" altLang="zh-CN" sz="2400" dirty="0">
                <a:latin typeface="Times New Roman" panose="02020603050405020304" pitchFamily="18" charset="0"/>
                <a:cs typeface="Times New Roman" panose="02020603050405020304" pitchFamily="18" charset="0"/>
              </a:rPr>
              <a:t>of different points of view.</a:t>
            </a:r>
          </a:p>
          <a:p>
            <a:pPr algn="just">
              <a:buNone/>
            </a:pPr>
            <a:r>
              <a:rPr lang="zh-CN" altLang="en-US" sz="2400" dirty="0">
                <a:solidFill>
                  <a:schemeClr val="hlink"/>
                </a:solidFill>
                <a:latin typeface="Times New Roman" panose="02020603050405020304" pitchFamily="18" charset="0"/>
                <a:cs typeface="Times New Roman" panose="02020603050405020304" pitchFamily="18" charset="0"/>
              </a:rPr>
              <a:t>     他们需要容忍不同的观点</a:t>
            </a:r>
            <a:r>
              <a:rPr lang="zh-CN" altLang="en-US" sz="2400" dirty="0" smtClean="0">
                <a:solidFill>
                  <a:schemeClr val="hlink"/>
                </a:solidFill>
                <a:latin typeface="Times New Roman" panose="02020603050405020304" pitchFamily="18" charset="0"/>
                <a:cs typeface="Times New Roman" panose="02020603050405020304" pitchFamily="18" charset="0"/>
              </a:rPr>
              <a:t>。</a:t>
            </a:r>
            <a:endParaRPr lang="zh-CN" altLang="en-US" sz="2400" dirty="0">
              <a:solidFill>
                <a:schemeClr va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482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49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49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049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49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0496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4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4957" grpId="0" animBg="1"/>
      <p:bldP spid="1404958" grpId="0" animBg="1"/>
      <p:bldP spid="1404959" grpId="0" animBg="1"/>
      <p:bldP spid="1404960" grpId="0" animBg="1"/>
      <p:bldP spid="1404961" grpId="0" animBg="1"/>
      <p:bldP spid="140496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41" name="Rectangle 5"/>
          <p:cNvSpPr>
            <a:spLocks noGrp="1"/>
          </p:cNvSpPr>
          <p:nvPr>
            <p:ph type="title"/>
          </p:nvPr>
        </p:nvSpPr>
        <p:spPr>
          <a:xfrm>
            <a:off x="251520" y="1196752"/>
            <a:ext cx="8229600" cy="1143000"/>
          </a:xfrm>
        </p:spPr>
        <p:txBody>
          <a:bodyPr/>
          <a:lstStyle/>
          <a:p>
            <a:pPr algn="l"/>
            <a:r>
              <a:rPr lang="en-US" altLang="zh-CN" sz="3200" b="1" dirty="0" smtClean="0"/>
              <a:t>democracy</a:t>
            </a:r>
            <a:r>
              <a:rPr lang="en-US" altLang="zh-CN" sz="2800" dirty="0" smtClean="0"/>
              <a:t> </a:t>
            </a:r>
            <a:r>
              <a:rPr lang="en-US" altLang="zh-CN" sz="2800" i="1" dirty="0" smtClean="0"/>
              <a:t>n.</a:t>
            </a:r>
            <a:endParaRPr lang="en-US" altLang="zh-CN" sz="2800" dirty="0" smtClean="0"/>
          </a:p>
        </p:txBody>
      </p:sp>
      <p:sp>
        <p:nvSpPr>
          <p:cNvPr id="91142" name="Rectangle 11"/>
          <p:cNvSpPr>
            <a:spLocks noGrp="1" noChangeAspect="1"/>
          </p:cNvSpPr>
          <p:nvPr>
            <p:ph type="body" sz="half" idx="1"/>
          </p:nvPr>
        </p:nvSpPr>
        <p:spPr>
          <a:xfrm>
            <a:off x="611560" y="1700808"/>
            <a:ext cx="4608513" cy="4525963"/>
          </a:xfrm>
        </p:spPr>
        <p:txBody>
          <a:bodyPr>
            <a:normAutofit/>
          </a:bodyPr>
          <a:lstStyle/>
          <a:p>
            <a:pPr marL="0" indent="0"/>
            <a:endParaRPr lang="en-US" altLang="zh-CN" sz="2400" b="0" dirty="0" smtClean="0"/>
          </a:p>
          <a:p>
            <a:pPr marL="0" indent="0">
              <a:buNone/>
            </a:pPr>
            <a:r>
              <a:rPr lang="en-US" altLang="zh-CN" sz="2600" b="0" dirty="0" smtClean="0"/>
              <a:t>a system of government in which people vote in elections to choose the people who will govern them</a:t>
            </a:r>
            <a:endParaRPr lang="en-US" altLang="zh-CN" sz="2600" b="0" i="1" dirty="0" smtClean="0"/>
          </a:p>
          <a:p>
            <a:pPr marL="0" indent="0"/>
            <a:endParaRPr lang="en-US" altLang="zh-CN" sz="2400" b="0" i="1" dirty="0" smtClean="0"/>
          </a:p>
          <a:p>
            <a:pPr marL="0" indent="0">
              <a:buNone/>
            </a:pPr>
            <a:endParaRPr lang="en-US" altLang="zh-CN" sz="2400" b="0" i="1" dirty="0" smtClean="0"/>
          </a:p>
          <a:p>
            <a:pPr marL="0" indent="0">
              <a:buNone/>
            </a:pPr>
            <a:r>
              <a:rPr lang="en-US" altLang="zh-CN" sz="2600" b="1" dirty="0"/>
              <a:t>Antonym</a:t>
            </a:r>
            <a:r>
              <a:rPr lang="en-US" altLang="zh-CN" sz="2600" i="1" dirty="0"/>
              <a:t>: </a:t>
            </a:r>
            <a:r>
              <a:rPr lang="en-US" altLang="zh-CN" sz="2600" dirty="0"/>
              <a:t>autocracy</a:t>
            </a:r>
          </a:p>
          <a:p>
            <a:pPr marL="0" indent="0">
              <a:buNone/>
            </a:pPr>
            <a:r>
              <a:rPr lang="en-US" altLang="zh-CN" sz="2600" b="1" dirty="0"/>
              <a:t>Word family</a:t>
            </a:r>
            <a:r>
              <a:rPr lang="en-US" altLang="zh-CN" sz="2600" i="1" dirty="0"/>
              <a:t>: </a:t>
            </a:r>
            <a:r>
              <a:rPr lang="en-US" altLang="zh-CN" sz="2600" dirty="0"/>
              <a:t>democratic a.</a:t>
            </a:r>
          </a:p>
          <a:p>
            <a:pPr marL="0" indent="0">
              <a:buNone/>
            </a:pPr>
            <a:r>
              <a:rPr lang="en-US" altLang="zh-CN" sz="2600" dirty="0"/>
              <a:t>                        democrat n. </a:t>
            </a:r>
            <a:endParaRPr lang="en-US" altLang="zh-CN" sz="2600" b="0" dirty="0" smtClean="0"/>
          </a:p>
          <a:p>
            <a:pPr marL="0" indent="0"/>
            <a:endParaRPr lang="zh-CN" altLang="en-US" sz="2600" b="0" dirty="0" smtClean="0"/>
          </a:p>
        </p:txBody>
      </p:sp>
      <p:pic>
        <p:nvPicPr>
          <p:cNvPr id="1406996" name="Picture 20" descr="Democracy_Defined_Thumbnail2"/>
          <p:cNvPicPr>
            <a:picLocks noChangeAspect="1" noChangeArrowheads="1"/>
          </p:cNvPicPr>
          <p:nvPr/>
        </p:nvPicPr>
        <p:blipFill>
          <a:blip r:embed="rId3">
            <a:extLst>
              <a:ext uri="{28A0092B-C50C-407E-A947-70E740481C1C}">
                <a14:useLocalDpi xmlns:a14="http://schemas.microsoft.com/office/drawing/2010/main" val="0"/>
              </a:ext>
            </a:extLst>
          </a:blip>
          <a:srcRect b="20625"/>
          <a:stretch>
            <a:fillRect/>
          </a:stretch>
        </p:blipFill>
        <p:spPr bwMode="auto">
          <a:xfrm>
            <a:off x="5580112" y="1916832"/>
            <a:ext cx="3024336" cy="439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72671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6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007500" y="4714875"/>
            <a:ext cx="2607863" cy="2143125"/>
          </a:xfrm>
          <a:prstGeom prst="rect">
            <a:avLst/>
          </a:prstGeom>
        </p:spPr>
      </p:pic>
      <p:sp>
        <p:nvSpPr>
          <p:cNvPr id="92166" name="Rectangle 7"/>
          <p:cNvSpPr>
            <a:spLocks noGrp="1" noChangeAspect="1"/>
          </p:cNvSpPr>
          <p:nvPr>
            <p:ph type="body" idx="1"/>
          </p:nvPr>
        </p:nvSpPr>
        <p:spPr>
          <a:xfrm>
            <a:off x="385763" y="1772816"/>
            <a:ext cx="8229600" cy="4525963"/>
          </a:xfrm>
          <a:noFill/>
        </p:spPr>
        <p:txBody>
          <a:bodyPr/>
          <a:lstStyle/>
          <a:p>
            <a:pPr marL="0" indent="0">
              <a:buNone/>
            </a:pPr>
            <a:r>
              <a:rPr lang="en-US" altLang="zh-CN" sz="2400" b="1" dirty="0" smtClean="0"/>
              <a:t>Work in pairs and complete the sentences with </a:t>
            </a:r>
            <a:r>
              <a:rPr lang="en-US" altLang="zh-CN" sz="2400" b="1" dirty="0" smtClean="0">
                <a:solidFill>
                  <a:srgbClr val="CC0000"/>
                </a:solidFill>
              </a:rPr>
              <a:t>democracy</a:t>
            </a:r>
            <a:r>
              <a:rPr lang="en-US" altLang="zh-CN" sz="2400" b="1" dirty="0" smtClean="0"/>
              <a:t>, </a:t>
            </a:r>
            <a:r>
              <a:rPr lang="en-US" altLang="zh-CN" sz="2400" b="1" dirty="0" smtClean="0">
                <a:solidFill>
                  <a:srgbClr val="CC0000"/>
                </a:solidFill>
              </a:rPr>
              <a:t>democratic</a:t>
            </a:r>
            <a:r>
              <a:rPr lang="en-US" altLang="zh-CN" sz="2400" b="1" dirty="0" smtClean="0"/>
              <a:t> and </a:t>
            </a:r>
            <a:r>
              <a:rPr lang="en-US" altLang="zh-CN" sz="2400" b="1" dirty="0" smtClean="0">
                <a:solidFill>
                  <a:srgbClr val="CC0000"/>
                </a:solidFill>
              </a:rPr>
              <a:t>democrat</a:t>
            </a:r>
            <a:r>
              <a:rPr lang="en-US" altLang="zh-CN" sz="2400" b="1" dirty="0" smtClean="0"/>
              <a:t>. </a:t>
            </a:r>
          </a:p>
          <a:p>
            <a:pPr marL="0" indent="0">
              <a:buNone/>
            </a:pPr>
            <a:endParaRPr lang="en-US" altLang="zh-CN" sz="2400" b="0" dirty="0" smtClean="0"/>
          </a:p>
          <a:p>
            <a:pPr marL="0" indent="0">
              <a:buNone/>
            </a:pPr>
            <a:r>
              <a:rPr lang="en-US" altLang="zh-CN" sz="2400" b="0" dirty="0" smtClean="0"/>
              <a:t>1. The election seems a test for _____________.</a:t>
            </a:r>
          </a:p>
          <a:p>
            <a:pPr marL="269875" indent="-269875">
              <a:buNone/>
            </a:pPr>
            <a:r>
              <a:rPr lang="en-US" altLang="zh-CN" sz="2400" b="0" dirty="0" smtClean="0"/>
              <a:t>2. Compared with the existing electoral arrangements, does it represent progress towards greater ________________?</a:t>
            </a:r>
          </a:p>
          <a:p>
            <a:pPr marL="0" indent="0">
              <a:buNone/>
            </a:pPr>
            <a:r>
              <a:rPr lang="en-US" altLang="zh-CN" sz="2400" b="0" dirty="0" smtClean="0"/>
              <a:t>3. He is the _____________ Party leader.</a:t>
            </a:r>
          </a:p>
          <a:p>
            <a:pPr marL="0" indent="0">
              <a:buNone/>
            </a:pPr>
            <a:r>
              <a:rPr lang="en-US" altLang="zh-CN" sz="2400" b="0" dirty="0" smtClean="0"/>
              <a:t>4. They backed the _______________ in the election.</a:t>
            </a:r>
            <a:endParaRPr lang="zh-CN" altLang="en-US" sz="2400" b="0" dirty="0" smtClean="0"/>
          </a:p>
        </p:txBody>
      </p:sp>
      <p:sp>
        <p:nvSpPr>
          <p:cNvPr id="1437707" name="Rectangle 11"/>
          <p:cNvSpPr>
            <a:spLocks noChangeAspect="1" noChangeArrowheads="1"/>
          </p:cNvSpPr>
          <p:nvPr/>
        </p:nvSpPr>
        <p:spPr bwMode="auto">
          <a:xfrm>
            <a:off x="4356100" y="2996952"/>
            <a:ext cx="206533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dirty="0">
                <a:solidFill>
                  <a:srgbClr val="FF0000"/>
                </a:solidFill>
              </a:rPr>
              <a:t>democracy</a:t>
            </a:r>
            <a:endParaRPr lang="zh-CN" altLang="en-US" dirty="0">
              <a:solidFill>
                <a:srgbClr val="FF0000"/>
              </a:solidFill>
            </a:endParaRPr>
          </a:p>
        </p:txBody>
      </p:sp>
      <p:sp>
        <p:nvSpPr>
          <p:cNvPr id="1437708" name="Rectangle 12"/>
          <p:cNvSpPr>
            <a:spLocks noChangeAspect="1" noChangeArrowheads="1"/>
          </p:cNvSpPr>
          <p:nvPr/>
        </p:nvSpPr>
        <p:spPr bwMode="auto">
          <a:xfrm>
            <a:off x="5220072" y="3789040"/>
            <a:ext cx="1944688"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dirty="0">
                <a:solidFill>
                  <a:srgbClr val="FF0000"/>
                </a:solidFill>
              </a:rPr>
              <a:t>democracy</a:t>
            </a:r>
            <a:endParaRPr lang="zh-CN" altLang="en-US" dirty="0">
              <a:solidFill>
                <a:srgbClr val="FF0000"/>
              </a:solidFill>
            </a:endParaRPr>
          </a:p>
        </p:txBody>
      </p:sp>
      <p:sp>
        <p:nvSpPr>
          <p:cNvPr id="1437709" name="Rectangle 13"/>
          <p:cNvSpPr>
            <a:spLocks noChangeAspect="1" noChangeArrowheads="1"/>
          </p:cNvSpPr>
          <p:nvPr/>
        </p:nvSpPr>
        <p:spPr bwMode="auto">
          <a:xfrm>
            <a:off x="1990637" y="4257140"/>
            <a:ext cx="1944687"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dirty="0">
                <a:solidFill>
                  <a:srgbClr val="FF0000"/>
                </a:solidFill>
              </a:rPr>
              <a:t>Democratic</a:t>
            </a:r>
            <a:endParaRPr lang="zh-CN" altLang="en-US" dirty="0">
              <a:solidFill>
                <a:srgbClr val="FF0000"/>
              </a:solidFill>
            </a:endParaRPr>
          </a:p>
        </p:txBody>
      </p:sp>
      <p:sp>
        <p:nvSpPr>
          <p:cNvPr id="1437711" name="Rectangle 15"/>
          <p:cNvSpPr>
            <a:spLocks noChangeAspect="1" noChangeArrowheads="1"/>
          </p:cNvSpPr>
          <p:nvPr/>
        </p:nvSpPr>
        <p:spPr bwMode="auto">
          <a:xfrm>
            <a:off x="3036799" y="4713558"/>
            <a:ext cx="17970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dirty="0">
                <a:solidFill>
                  <a:srgbClr val="FF0000"/>
                </a:solidFill>
              </a:rPr>
              <a:t>democrats</a:t>
            </a:r>
            <a:endParaRPr lang="zh-CN" altLang="en-US" dirty="0">
              <a:solidFill>
                <a:srgbClr val="FF0000"/>
              </a:solidFill>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173638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77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77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77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7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707" grpId="0"/>
      <p:bldP spid="1437708" grpId="0"/>
      <p:bldP spid="1437709" grpId="0"/>
      <p:bldP spid="14377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323528" y="1457324"/>
            <a:ext cx="8496944" cy="6116517"/>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zh-CN" sz="3200" b="1" dirty="0" smtClean="0"/>
              <a:t>might</a:t>
            </a:r>
            <a:r>
              <a:rPr lang="en-US" altLang="zh-CN" sz="3200" dirty="0" smtClean="0"/>
              <a:t>  </a:t>
            </a:r>
            <a:r>
              <a:rPr lang="en-US" altLang="zh-CN" dirty="0" smtClean="0"/>
              <a:t>             </a:t>
            </a:r>
            <a:r>
              <a:rPr lang="en-US" altLang="zh-CN" sz="2800" i="1" dirty="0" smtClean="0">
                <a:solidFill>
                  <a:srgbClr val="C00000"/>
                </a:solidFill>
              </a:rPr>
              <a:t>n. </a:t>
            </a:r>
            <a:r>
              <a:rPr lang="en-US" altLang="zh-CN" sz="2800" dirty="0" smtClean="0">
                <a:solidFill>
                  <a:srgbClr val="C00000"/>
                </a:solidFill>
              </a:rPr>
              <a:t>[U]</a:t>
            </a:r>
            <a:r>
              <a:rPr lang="en-US" altLang="zh-CN" sz="2800" i="1" dirty="0" smtClean="0">
                <a:solidFill>
                  <a:srgbClr val="C00000"/>
                </a:solidFill>
              </a:rPr>
              <a:t> </a:t>
            </a:r>
            <a:r>
              <a:rPr lang="en-US" altLang="zh-CN" sz="2800" dirty="0" smtClean="0"/>
              <a:t>great power or strength, especially a country’s military or economic power </a:t>
            </a:r>
            <a:r>
              <a:rPr lang="zh-CN" altLang="zh-CN" sz="2400" dirty="0" smtClean="0">
                <a:solidFill>
                  <a:schemeClr val="hlink"/>
                </a:solidFill>
              </a:rPr>
              <a:t>力量；威力</a:t>
            </a:r>
            <a:endParaRPr lang="en-US" altLang="zh-CN" sz="2400" b="1" dirty="0" smtClean="0">
              <a:solidFill>
                <a:schemeClr val="hlink"/>
              </a:solidFill>
            </a:endParaRPr>
          </a:p>
          <a:p>
            <a:pPr algn="just">
              <a:lnSpc>
                <a:spcPct val="100000"/>
              </a:lnSpc>
              <a:buFont typeface="Arial" charset="0"/>
              <a:buNone/>
            </a:pPr>
            <a:r>
              <a:rPr lang="en-US" altLang="zh-CN" sz="2800" i="1" dirty="0" smtClean="0"/>
              <a:t>e.g. </a:t>
            </a:r>
          </a:p>
          <a:p>
            <a:pPr algn="just">
              <a:lnSpc>
                <a:spcPts val="3000"/>
              </a:lnSpc>
              <a:spcBef>
                <a:spcPts val="600"/>
              </a:spcBef>
              <a:buFont typeface="Arial" charset="0"/>
              <a:buNone/>
            </a:pPr>
            <a:r>
              <a:rPr lang="en-US" altLang="zh-CN" sz="2800" dirty="0" smtClean="0"/>
              <a:t>1. Their foreign policy is based on the principle that “</a:t>
            </a:r>
            <a:r>
              <a:rPr lang="en-US" altLang="zh-CN" sz="2800" b="1" dirty="0" smtClean="0"/>
              <a:t>might</a:t>
            </a:r>
            <a:r>
              <a:rPr lang="en-US" altLang="zh-CN" sz="2800" dirty="0" smtClean="0"/>
              <a:t> is right”. </a:t>
            </a:r>
          </a:p>
          <a:p>
            <a:pPr algn="just">
              <a:lnSpc>
                <a:spcPts val="3000"/>
              </a:lnSpc>
              <a:spcBef>
                <a:spcPts val="600"/>
              </a:spcBef>
              <a:buFont typeface="Arial" charset="0"/>
              <a:buNone/>
            </a:pPr>
            <a:r>
              <a:rPr lang="zh-CN" altLang="en-US" sz="2400" dirty="0" smtClean="0">
                <a:solidFill>
                  <a:schemeClr val="hlink"/>
                </a:solidFill>
              </a:rPr>
              <a:t>     他们的外交政策建立在</a:t>
            </a:r>
            <a:r>
              <a:rPr lang="zh-CN" altLang="en-US" sz="2400" dirty="0" smtClean="0">
                <a:solidFill>
                  <a:schemeClr val="hlink"/>
                </a:solidFill>
                <a:latin typeface="宋体" charset="-122"/>
              </a:rPr>
              <a:t>“</a:t>
            </a:r>
            <a:r>
              <a:rPr lang="zh-CN" altLang="en-US" sz="2400" dirty="0" smtClean="0">
                <a:solidFill>
                  <a:schemeClr val="hlink"/>
                </a:solidFill>
              </a:rPr>
              <a:t>强权即公理</a:t>
            </a:r>
            <a:r>
              <a:rPr lang="zh-CN" altLang="en-US" sz="2400" dirty="0" smtClean="0">
                <a:solidFill>
                  <a:schemeClr val="hlink"/>
                </a:solidFill>
                <a:latin typeface="宋体" charset="-122"/>
              </a:rPr>
              <a:t>”</a:t>
            </a:r>
            <a:r>
              <a:rPr lang="zh-CN" altLang="en-US" sz="2400" dirty="0" smtClean="0">
                <a:solidFill>
                  <a:schemeClr val="hlink"/>
                </a:solidFill>
              </a:rPr>
              <a:t>的原则之上。</a:t>
            </a:r>
          </a:p>
          <a:p>
            <a:pPr>
              <a:lnSpc>
                <a:spcPts val="3000"/>
              </a:lnSpc>
              <a:spcBef>
                <a:spcPts val="600"/>
              </a:spcBef>
              <a:buFont typeface="Arial" charset="0"/>
              <a:buNone/>
            </a:pPr>
            <a:r>
              <a:rPr lang="en-US" altLang="zh-CN" sz="2800" dirty="0" smtClean="0"/>
              <a:t>2. To be frank, this mission is beyond my </a:t>
            </a:r>
            <a:r>
              <a:rPr lang="en-US" altLang="zh-CN" sz="2800" b="1" dirty="0" smtClean="0"/>
              <a:t>might</a:t>
            </a:r>
            <a:r>
              <a:rPr lang="en-US" altLang="zh-CN" sz="2800" dirty="0" smtClean="0"/>
              <a:t>.</a:t>
            </a:r>
          </a:p>
          <a:p>
            <a:pPr>
              <a:lnSpc>
                <a:spcPts val="3000"/>
              </a:lnSpc>
              <a:spcBef>
                <a:spcPts val="600"/>
              </a:spcBef>
              <a:buFont typeface="Arial" charset="0"/>
              <a:buNone/>
            </a:pPr>
            <a:r>
              <a:rPr lang="zh-CN" altLang="en-US" sz="2800" dirty="0" smtClean="0"/>
              <a:t>    </a:t>
            </a:r>
            <a:r>
              <a:rPr lang="zh-CN" altLang="en-US" sz="2400" dirty="0" smtClean="0">
                <a:solidFill>
                  <a:schemeClr val="hlink"/>
                </a:solidFill>
              </a:rPr>
              <a:t>坦白说，这一使命非我能力所及。</a:t>
            </a:r>
          </a:p>
          <a:p>
            <a:pPr>
              <a:lnSpc>
                <a:spcPts val="3000"/>
              </a:lnSpc>
              <a:spcBef>
                <a:spcPts val="600"/>
              </a:spcBef>
              <a:buFont typeface="Arial" charset="0"/>
              <a:buNone/>
            </a:pPr>
            <a:r>
              <a:rPr lang="en-US" altLang="zh-CN" sz="2800" dirty="0" smtClean="0"/>
              <a:t>3. He fought back with all his </a:t>
            </a:r>
            <a:r>
              <a:rPr lang="en-US" altLang="zh-CN" sz="2800" b="1" dirty="0" smtClean="0"/>
              <a:t>might</a:t>
            </a:r>
            <a:r>
              <a:rPr lang="en-US" altLang="zh-CN" sz="2800" dirty="0" smtClean="0"/>
              <a:t>.</a:t>
            </a:r>
          </a:p>
          <a:p>
            <a:pPr>
              <a:lnSpc>
                <a:spcPts val="3000"/>
              </a:lnSpc>
              <a:spcBef>
                <a:spcPts val="600"/>
              </a:spcBef>
              <a:buFont typeface="Arial" charset="0"/>
              <a:buNone/>
            </a:pPr>
            <a:r>
              <a:rPr lang="zh-CN" altLang="en-US" sz="2800" dirty="0" smtClean="0"/>
              <a:t>     </a:t>
            </a:r>
            <a:r>
              <a:rPr lang="zh-CN" altLang="en-US" sz="2400" dirty="0" smtClean="0">
                <a:solidFill>
                  <a:schemeClr val="hlink"/>
                </a:solidFill>
              </a:rPr>
              <a:t>他全力反击。</a:t>
            </a:r>
          </a:p>
          <a:p>
            <a:pPr>
              <a:lnSpc>
                <a:spcPts val="3000"/>
              </a:lnSpc>
              <a:spcBef>
                <a:spcPts val="600"/>
              </a:spcBef>
              <a:buFont typeface="Arial" charset="0"/>
              <a:buNone/>
            </a:pPr>
            <a:r>
              <a:rPr lang="en-US" altLang="zh-CN" sz="2800" b="1" dirty="0" smtClean="0">
                <a:solidFill>
                  <a:schemeClr val="accent6">
                    <a:lumMod val="50000"/>
                  </a:schemeClr>
                </a:solidFill>
              </a:rPr>
              <a:t>     Word family: </a:t>
            </a:r>
            <a:r>
              <a:rPr lang="en-US" altLang="zh-CN" sz="2800" b="1" dirty="0" smtClean="0"/>
              <a:t>mighty</a:t>
            </a:r>
            <a:r>
              <a:rPr lang="en-US" altLang="zh-CN" sz="2800" dirty="0" smtClean="0"/>
              <a:t> </a:t>
            </a:r>
            <a:r>
              <a:rPr lang="en-US" altLang="zh-CN" sz="2800" i="1" dirty="0" smtClean="0">
                <a:solidFill>
                  <a:srgbClr val="C00000"/>
                </a:solidFill>
              </a:rPr>
              <a:t>a.</a:t>
            </a:r>
            <a:r>
              <a:rPr lang="zh-CN" altLang="en-US" dirty="0" smtClean="0"/>
              <a:t>	</a:t>
            </a:r>
          </a:p>
        </p:txBody>
      </p:sp>
      <p:pic>
        <p:nvPicPr>
          <p:cNvPr id="92161" name="Picture 1" descr="C:\Users\zhao\AppData\Roaming\Tencent\Users\27957503\QQ\WinTemp\RichOle\G_Q4G8%R~D7RS@1F9~7M3]N.png"/>
          <p:cNvPicPr>
            <a:picLocks noChangeAspect="1" noChangeArrowheads="1"/>
          </p:cNvPicPr>
          <p:nvPr/>
        </p:nvPicPr>
        <p:blipFill>
          <a:blip r:embed="rId2"/>
          <a:srcRect/>
          <a:stretch>
            <a:fillRect/>
          </a:stretch>
        </p:blipFill>
        <p:spPr bwMode="auto">
          <a:xfrm>
            <a:off x="1619672" y="1628800"/>
            <a:ext cx="903635" cy="331103"/>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7452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dissolve">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dissolve">
                                      <p:cBhvr>
                                        <p:cTn id="2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179512" y="1412776"/>
            <a:ext cx="8816196" cy="6048375"/>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zh-CN" sz="3200" b="1" dirty="0" smtClean="0"/>
              <a:t>surpass</a:t>
            </a:r>
            <a:r>
              <a:rPr lang="en-US" altLang="zh-CN" dirty="0" smtClean="0"/>
              <a:t>               </a:t>
            </a:r>
            <a:r>
              <a:rPr lang="en-US" altLang="zh-CN" sz="2800" i="1" dirty="0" err="1" smtClean="0">
                <a:solidFill>
                  <a:srgbClr val="C00000"/>
                </a:solidFill>
              </a:rPr>
              <a:t>vt.</a:t>
            </a:r>
            <a:r>
              <a:rPr lang="en-US" altLang="zh-CN" sz="2800" i="1" dirty="0" smtClean="0">
                <a:solidFill>
                  <a:schemeClr val="accent2"/>
                </a:solidFill>
              </a:rPr>
              <a:t> </a:t>
            </a:r>
            <a:r>
              <a:rPr lang="en-US" altLang="zh-CN" dirty="0"/>
              <a:t>to be </a:t>
            </a:r>
            <a:r>
              <a:rPr lang="en-US" altLang="zh-CN" sz="2800" dirty="0" smtClean="0"/>
              <a:t>better or greater than </a:t>
            </a:r>
            <a:r>
              <a:rPr lang="en-US" altLang="zh-CN" sz="2800" dirty="0" err="1" smtClean="0"/>
              <a:t>sth</a:t>
            </a:r>
            <a:r>
              <a:rPr lang="en-US" altLang="zh-CN" sz="2800" dirty="0" smtClean="0"/>
              <a:t>. else </a:t>
            </a:r>
            <a:r>
              <a:rPr lang="zh-CN" altLang="zh-CN" sz="2400" dirty="0" smtClean="0">
                <a:solidFill>
                  <a:schemeClr val="hlink"/>
                </a:solidFill>
              </a:rPr>
              <a:t>优于，超过（某事物）</a:t>
            </a:r>
            <a:endParaRPr lang="en-US" altLang="zh-CN" sz="2400" b="1" dirty="0" smtClean="0">
              <a:solidFill>
                <a:schemeClr val="hlink"/>
              </a:solidFill>
            </a:endParaRPr>
          </a:p>
          <a:p>
            <a:pPr algn="just">
              <a:lnSpc>
                <a:spcPts val="3000"/>
              </a:lnSpc>
              <a:buFont typeface="Arial" charset="0"/>
              <a:buNone/>
            </a:pPr>
            <a:r>
              <a:rPr lang="en-US" altLang="zh-CN" sz="2800" i="1" dirty="0" smtClean="0"/>
              <a:t>e.g. </a:t>
            </a:r>
          </a:p>
          <a:p>
            <a:pPr algn="just">
              <a:lnSpc>
                <a:spcPts val="3000"/>
              </a:lnSpc>
              <a:buFont typeface="Arial" charset="0"/>
              <a:buNone/>
            </a:pPr>
            <a:r>
              <a:rPr lang="en-US" altLang="zh-CN" sz="2800" dirty="0" smtClean="0"/>
              <a:t>1.</a:t>
            </a:r>
            <a:r>
              <a:rPr lang="en-US" altLang="zh-CN" sz="2800" i="1" dirty="0" smtClean="0"/>
              <a:t> </a:t>
            </a:r>
            <a:r>
              <a:rPr lang="en-US" altLang="zh-CN" sz="2800" dirty="0" smtClean="0"/>
              <a:t>We will </a:t>
            </a:r>
            <a:r>
              <a:rPr lang="en-US" altLang="zh-CN" sz="2800" b="1" dirty="0" smtClean="0"/>
              <a:t>surpass</a:t>
            </a:r>
            <a:r>
              <a:rPr lang="en-US" altLang="zh-CN" sz="2800" dirty="0" smtClean="0"/>
              <a:t> our predecessors, and future generations will certainly </a:t>
            </a:r>
            <a:r>
              <a:rPr lang="en-US" altLang="zh-CN" sz="2800" b="1" dirty="0" smtClean="0"/>
              <a:t>surpass</a:t>
            </a:r>
            <a:r>
              <a:rPr lang="en-US" altLang="zh-CN" sz="2800" dirty="0" smtClean="0"/>
              <a:t> us.  </a:t>
            </a:r>
          </a:p>
          <a:p>
            <a:pPr algn="just">
              <a:lnSpc>
                <a:spcPts val="3000"/>
              </a:lnSpc>
              <a:buFont typeface="Arial" charset="0"/>
              <a:buNone/>
            </a:pPr>
            <a:r>
              <a:rPr lang="zh-CN" altLang="en-US" sz="2800" dirty="0" smtClean="0"/>
              <a:t>    </a:t>
            </a:r>
            <a:r>
              <a:rPr lang="zh-CN" altLang="en-US" sz="2400" dirty="0" smtClean="0">
                <a:solidFill>
                  <a:schemeClr val="hlink"/>
                </a:solidFill>
              </a:rPr>
              <a:t>我们会超过前人，后人也必然会超过我们。</a:t>
            </a:r>
          </a:p>
          <a:p>
            <a:pPr algn="just">
              <a:lnSpc>
                <a:spcPts val="3000"/>
              </a:lnSpc>
              <a:buFont typeface="Arial" charset="0"/>
              <a:buNone/>
            </a:pPr>
            <a:r>
              <a:rPr lang="en-US" altLang="zh-CN" sz="2800" dirty="0" smtClean="0"/>
              <a:t>2. </a:t>
            </a:r>
            <a:r>
              <a:rPr lang="en-US" altLang="en-US" sz="2800" dirty="0" smtClean="0">
                <a:ea typeface="宋体" charset="-122"/>
              </a:rPr>
              <a:t>The task </a:t>
            </a:r>
            <a:r>
              <a:rPr lang="en-US" altLang="en-US" sz="2800" b="1" dirty="0" smtClean="0">
                <a:ea typeface="宋体" charset="-122"/>
              </a:rPr>
              <a:t>surpass</a:t>
            </a:r>
            <a:r>
              <a:rPr lang="en-US" altLang="zh-CN" sz="2800" b="1" dirty="0" smtClean="0"/>
              <a:t>ed</a:t>
            </a:r>
            <a:r>
              <a:rPr lang="en-US" altLang="en-US" sz="2800" dirty="0" smtClean="0">
                <a:ea typeface="宋体" charset="-122"/>
              </a:rPr>
              <a:t> his skill.  </a:t>
            </a:r>
          </a:p>
          <a:p>
            <a:pPr algn="just">
              <a:lnSpc>
                <a:spcPts val="3000"/>
              </a:lnSpc>
              <a:buFont typeface="Arial" charset="0"/>
              <a:buNone/>
            </a:pPr>
            <a:r>
              <a:rPr lang="zh-CN" altLang="en-US" sz="2400" dirty="0" smtClean="0">
                <a:solidFill>
                  <a:schemeClr val="hlink"/>
                </a:solidFill>
              </a:rPr>
              <a:t>     这项工作超出了他的能力范围</a:t>
            </a:r>
            <a:r>
              <a:rPr lang="en-US" altLang="en-US" sz="2400" dirty="0" smtClean="0">
                <a:solidFill>
                  <a:schemeClr val="hlink"/>
                </a:solidFill>
                <a:ea typeface="宋体" charset="-122"/>
              </a:rPr>
              <a:t>。</a:t>
            </a:r>
          </a:p>
          <a:p>
            <a:pPr algn="just">
              <a:lnSpc>
                <a:spcPts val="3000"/>
              </a:lnSpc>
              <a:buFont typeface="Arial" charset="0"/>
              <a:buNone/>
            </a:pPr>
            <a:r>
              <a:rPr lang="en-US" altLang="zh-CN" sz="2800" dirty="0" smtClean="0"/>
              <a:t>3. </a:t>
            </a:r>
            <a:r>
              <a:rPr lang="en-US" altLang="en-US" sz="2800" dirty="0" smtClean="0">
                <a:ea typeface="宋体" charset="-122"/>
              </a:rPr>
              <a:t>The second half of the match comfortably </a:t>
            </a:r>
            <a:r>
              <a:rPr lang="en-US" altLang="en-US" sz="2800" b="1" dirty="0" smtClean="0">
                <a:ea typeface="宋体" charset="-122"/>
              </a:rPr>
              <a:t>surpassed</a:t>
            </a:r>
            <a:r>
              <a:rPr lang="en-US" altLang="en-US" sz="2800" dirty="0" smtClean="0">
                <a:ea typeface="宋体" charset="-122"/>
              </a:rPr>
              <a:t> the first in entertainment value.</a:t>
            </a:r>
            <a:r>
              <a:rPr lang="en-US" altLang="en-US" dirty="0" smtClean="0">
                <a:ea typeface="宋体" charset="-122"/>
              </a:rPr>
              <a:t> </a:t>
            </a:r>
            <a:endParaRPr lang="en-US" altLang="en-US" sz="2400" dirty="0" smtClean="0">
              <a:solidFill>
                <a:schemeClr val="hlink"/>
              </a:solidFill>
              <a:ea typeface="宋体" charset="-122"/>
            </a:endParaRPr>
          </a:p>
          <a:p>
            <a:pPr algn="just">
              <a:lnSpc>
                <a:spcPts val="3000"/>
              </a:lnSpc>
              <a:buFont typeface="Arial" charset="0"/>
              <a:buNone/>
            </a:pPr>
            <a:r>
              <a:rPr lang="en-US" altLang="en-US" sz="2400" dirty="0" smtClean="0">
                <a:solidFill>
                  <a:schemeClr val="hlink"/>
                </a:solidFill>
                <a:ea typeface="宋体" charset="-122"/>
              </a:rPr>
              <a:t> </a:t>
            </a:r>
            <a:r>
              <a:rPr lang="en-US" altLang="zh-CN" sz="2400" dirty="0" smtClean="0">
                <a:solidFill>
                  <a:schemeClr val="hlink"/>
                </a:solidFill>
              </a:rPr>
              <a:t>  下</a:t>
            </a:r>
            <a:r>
              <a:rPr lang="zh-CN" altLang="en-US" sz="2400" dirty="0" smtClean="0">
                <a:solidFill>
                  <a:schemeClr val="hlink"/>
                </a:solidFill>
              </a:rPr>
              <a:t>半场比赛的精彩程度远胜于上半场。</a:t>
            </a:r>
            <a:r>
              <a:rPr lang="zh-CN" altLang="en-US" dirty="0" smtClean="0"/>
              <a:t>	</a:t>
            </a:r>
          </a:p>
        </p:txBody>
      </p:sp>
      <p:pic>
        <p:nvPicPr>
          <p:cNvPr id="89089" name="Picture 1" descr="C:\Users\zhao\AppData\Roaming\Tencent\Users\27957503\QQ\WinTemp\RichOle\0PKB`TIS8E7O8FW`PO1%QMQ.png"/>
          <p:cNvPicPr>
            <a:picLocks noChangeAspect="1" noChangeArrowheads="1"/>
          </p:cNvPicPr>
          <p:nvPr/>
        </p:nvPicPr>
        <p:blipFill>
          <a:blip r:embed="rId2"/>
          <a:srcRect/>
          <a:stretch>
            <a:fillRect/>
          </a:stretch>
        </p:blipFill>
        <p:spPr bwMode="auto">
          <a:xfrm>
            <a:off x="1730829" y="1592335"/>
            <a:ext cx="1009650" cy="257175"/>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9736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dissolve">
                                      <p:cBhvr>
                                        <p:cTn id="1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8640960" cy="1228998"/>
          </a:xfrm>
          <a:solidFill>
            <a:schemeClr val="tx1"/>
          </a:solidFill>
        </p:spPr>
        <p:txBody>
          <a:bodyPr>
            <a:normAutofit fontScale="90000"/>
          </a:bodyPr>
          <a:lstStyle/>
          <a:p>
            <a:r>
              <a:rPr lang="en-US" altLang="zh-CN" dirty="0" smtClean="0">
                <a:solidFill>
                  <a:schemeClr val="bg1"/>
                </a:solidFill>
              </a:rPr>
              <a:t/>
            </a:r>
            <a:br>
              <a:rPr lang="en-US" altLang="zh-CN" dirty="0" smtClean="0">
                <a:solidFill>
                  <a:schemeClr val="bg1"/>
                </a:solidFill>
              </a:rPr>
            </a:br>
            <a:endParaRPr lang="zh-CN" altLang="en-US" sz="4900" b="1" dirty="0">
              <a:solidFill>
                <a:schemeClr val="bg1"/>
              </a:solidFill>
            </a:endParaRPr>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88641"/>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097974" y="1628800"/>
            <a:ext cx="4845365" cy="830997"/>
          </a:xfrm>
          <a:prstGeom prst="rect">
            <a:avLst/>
          </a:prstGeom>
          <a:solidFill>
            <a:schemeClr val="bg2">
              <a:lumMod val="10000"/>
            </a:schemeClr>
          </a:solidFill>
        </p:spPr>
        <p:txBody>
          <a:bodyPr wrap="none" lIns="91440" tIns="45720" rIns="91440" bIns="45720">
            <a:spAutoFit/>
          </a:bodyPr>
          <a:lstStyle/>
          <a:p>
            <a:pPr algn="ctr"/>
            <a:r>
              <a:rPr lang="en-US" altLang="zh-CN" sz="48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Winston Churchill </a:t>
            </a:r>
            <a:endParaRPr lang="zh-CN" altLang="en-US" sz="4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2097974" y="415988"/>
            <a:ext cx="6074426" cy="769441"/>
          </a:xfrm>
          <a:prstGeom prst="rect">
            <a:avLst/>
          </a:prstGeom>
          <a:noFill/>
        </p:spPr>
        <p:txBody>
          <a:bodyPr wrap="square" rtlCol="0">
            <a:spAutoFit/>
          </a:bodyPr>
          <a:lstStyle/>
          <a:p>
            <a:r>
              <a:rPr lang="en-US" altLang="zh-CN" sz="4400" b="1" dirty="0">
                <a:solidFill>
                  <a:schemeClr val="bg1"/>
                </a:solidFill>
              </a:rPr>
              <a:t>Text Comprehension</a:t>
            </a:r>
            <a:endParaRPr lang="zh-CN" altLang="en-US" sz="4400" b="1"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844" y="2708920"/>
            <a:ext cx="5530570" cy="379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All in the past + Winston Churchill”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708920"/>
            <a:ext cx="2781300" cy="18954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4604390"/>
            <a:ext cx="27813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3289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1799" name="Rectangle 7"/>
          <p:cNvSpPr>
            <a:spLocks noGrp="1" noChangeAspect="1"/>
          </p:cNvSpPr>
          <p:nvPr>
            <p:ph type="body" idx="1"/>
          </p:nvPr>
        </p:nvSpPr>
        <p:spPr>
          <a:xfrm>
            <a:off x="395536" y="2204864"/>
            <a:ext cx="8352928" cy="4525962"/>
          </a:xfrm>
        </p:spPr>
        <p:txBody>
          <a:bodyPr/>
          <a:lstStyle/>
          <a:p>
            <a:pPr marL="0" indent="0">
              <a:buNone/>
            </a:pPr>
            <a:endParaRPr lang="en-US" altLang="zh-CN" sz="2400" dirty="0" smtClean="0"/>
          </a:p>
          <a:p>
            <a:pPr marL="0" indent="0">
              <a:buNone/>
            </a:pPr>
            <a:r>
              <a:rPr lang="en-US" altLang="zh-CN" sz="2400" b="1" dirty="0" smtClean="0"/>
              <a:t>Work in pairs and paraphrase the sentences.   </a:t>
            </a:r>
          </a:p>
          <a:p>
            <a:pPr marL="0" indent="0">
              <a:buNone/>
            </a:pPr>
            <a:r>
              <a:rPr lang="en-US" altLang="zh-CN" sz="2400" b="0" dirty="0" smtClean="0"/>
              <a:t>1. Jack’s </a:t>
            </a:r>
            <a:r>
              <a:rPr lang="en-US" altLang="zh-CN" sz="2400" b="0" dirty="0" smtClean="0">
                <a:solidFill>
                  <a:srgbClr val="CC0000"/>
                </a:solidFill>
              </a:rPr>
              <a:t>weight surpassed</a:t>
            </a:r>
            <a:r>
              <a:rPr lang="en-US" altLang="zh-CN" sz="2400" b="0" dirty="0" smtClean="0"/>
              <a:t> that of his father.</a:t>
            </a:r>
          </a:p>
          <a:p>
            <a:pPr marL="0" indent="0">
              <a:buNone/>
            </a:pPr>
            <a:r>
              <a:rPr lang="en-US" altLang="zh-CN" sz="2400" dirty="0"/>
              <a:t> </a:t>
            </a:r>
            <a:r>
              <a:rPr lang="en-US" altLang="zh-CN" sz="2400" dirty="0" smtClean="0"/>
              <a:t>   </a:t>
            </a:r>
            <a:r>
              <a:rPr lang="en-US" altLang="zh-CN" sz="2400" b="0" dirty="0" smtClean="0">
                <a:solidFill>
                  <a:srgbClr val="0066CC"/>
                </a:solidFill>
              </a:rPr>
              <a:t>Jack</a:t>
            </a:r>
            <a:r>
              <a:rPr lang="en-US" altLang="zh-CN" sz="2400" b="0" dirty="0" smtClean="0"/>
              <a:t> </a:t>
            </a:r>
            <a:r>
              <a:rPr lang="en-US" altLang="zh-CN" sz="2400" b="0" dirty="0" smtClean="0">
                <a:solidFill>
                  <a:srgbClr val="CC0000"/>
                </a:solidFill>
              </a:rPr>
              <a:t>outweighs</a:t>
            </a:r>
            <a:r>
              <a:rPr lang="en-US" altLang="zh-CN" sz="2400" b="0" dirty="0" smtClean="0"/>
              <a:t> </a:t>
            </a:r>
            <a:r>
              <a:rPr lang="en-US" altLang="zh-CN" sz="2400" b="0" dirty="0" smtClean="0">
                <a:solidFill>
                  <a:srgbClr val="0066CC"/>
                </a:solidFill>
              </a:rPr>
              <a:t>his father.</a:t>
            </a:r>
          </a:p>
          <a:p>
            <a:pPr marL="269875" indent="-269875">
              <a:buNone/>
            </a:pPr>
            <a:r>
              <a:rPr lang="en-US" altLang="zh-CN" sz="2400" b="0" dirty="0" smtClean="0"/>
              <a:t>2. What they have done has </a:t>
            </a:r>
            <a:r>
              <a:rPr lang="en-US" altLang="zh-CN" sz="2400" b="0" dirty="0" smtClean="0">
                <a:solidFill>
                  <a:srgbClr val="CC0000"/>
                </a:solidFill>
              </a:rPr>
              <a:t>surpassed </a:t>
            </a:r>
            <a:r>
              <a:rPr lang="en-US" altLang="zh-CN" sz="2400" b="0" dirty="0" smtClean="0"/>
              <a:t>my optimistic  expectations.</a:t>
            </a:r>
          </a:p>
          <a:p>
            <a:pPr marL="0" indent="0">
              <a:buNone/>
            </a:pPr>
            <a:r>
              <a:rPr lang="en-US" altLang="zh-CN" sz="2400" dirty="0"/>
              <a:t> </a:t>
            </a:r>
            <a:r>
              <a:rPr lang="en-US" altLang="zh-CN" sz="2400" dirty="0" smtClean="0"/>
              <a:t>   </a:t>
            </a:r>
            <a:r>
              <a:rPr lang="en-US" altLang="zh-CN" sz="2400" b="0" dirty="0" smtClean="0">
                <a:solidFill>
                  <a:srgbClr val="0066CC"/>
                </a:solidFill>
              </a:rPr>
              <a:t>What they have done has</a:t>
            </a:r>
            <a:r>
              <a:rPr lang="en-US" altLang="zh-CN" sz="2400" b="0" dirty="0" smtClean="0"/>
              <a:t> </a:t>
            </a:r>
            <a:r>
              <a:rPr lang="en-US" altLang="zh-CN" sz="2400" b="0" dirty="0" smtClean="0">
                <a:solidFill>
                  <a:srgbClr val="CC0000"/>
                </a:solidFill>
              </a:rPr>
              <a:t>exceeded</a:t>
            </a:r>
            <a:r>
              <a:rPr lang="en-US" altLang="zh-CN" sz="2400" b="0" dirty="0" smtClean="0"/>
              <a:t> </a:t>
            </a:r>
            <a:r>
              <a:rPr lang="en-US" altLang="zh-CN" sz="2400" b="0" dirty="0" smtClean="0">
                <a:solidFill>
                  <a:srgbClr val="0066CC"/>
                </a:solidFill>
              </a:rPr>
              <a:t>my optimistic expectations.</a:t>
            </a:r>
          </a:p>
          <a:p>
            <a:pPr marL="0" indent="0">
              <a:buNone/>
            </a:pPr>
            <a:r>
              <a:rPr lang="en-US" altLang="zh-CN" sz="2400" b="0" dirty="0" smtClean="0"/>
              <a:t>3. The theory </a:t>
            </a:r>
            <a:r>
              <a:rPr lang="en-US" altLang="zh-CN" sz="2400" b="0" dirty="0" smtClean="0">
                <a:solidFill>
                  <a:srgbClr val="CC0000"/>
                </a:solidFill>
              </a:rPr>
              <a:t>surpassed</a:t>
            </a:r>
            <a:r>
              <a:rPr lang="en-US" altLang="zh-CN" sz="2400" b="0" dirty="0" smtClean="0"/>
              <a:t> my comprehension.</a:t>
            </a:r>
          </a:p>
          <a:p>
            <a:pPr marL="0" indent="0">
              <a:buNone/>
            </a:pPr>
            <a:r>
              <a:rPr lang="zh-CN" altLang="en-US" sz="2400" dirty="0"/>
              <a:t> </a:t>
            </a:r>
            <a:r>
              <a:rPr lang="zh-CN" altLang="en-US" sz="2400" dirty="0" smtClean="0"/>
              <a:t>   </a:t>
            </a:r>
            <a:r>
              <a:rPr lang="en-US" altLang="zh-CN" sz="2400" b="0" dirty="0" smtClean="0">
                <a:solidFill>
                  <a:srgbClr val="0066CC"/>
                </a:solidFill>
              </a:rPr>
              <a:t>The theory</a:t>
            </a:r>
            <a:r>
              <a:rPr lang="en-US" altLang="zh-CN" sz="2400" b="0" dirty="0" smtClean="0"/>
              <a:t> </a:t>
            </a:r>
            <a:r>
              <a:rPr lang="en-US" altLang="zh-CN" sz="2400" b="0" dirty="0" smtClean="0">
                <a:solidFill>
                  <a:srgbClr val="CC0000"/>
                </a:solidFill>
              </a:rPr>
              <a:t>was beyond</a:t>
            </a:r>
            <a:r>
              <a:rPr lang="en-US" altLang="zh-CN" sz="2400" b="0" dirty="0" smtClean="0"/>
              <a:t> </a:t>
            </a:r>
            <a:r>
              <a:rPr lang="en-US" altLang="zh-CN" sz="2400" b="0" dirty="0" smtClean="0">
                <a:solidFill>
                  <a:srgbClr val="0066CC"/>
                </a:solidFill>
              </a:rPr>
              <a:t>me.</a:t>
            </a:r>
            <a:endParaRPr lang="zh-CN" altLang="en-US" sz="2400" b="0" dirty="0" smtClean="0">
              <a:solidFill>
                <a:srgbClr val="0066CC"/>
              </a:solidFill>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23528" y="1458090"/>
            <a:ext cx="8424936" cy="830997"/>
          </a:xfrm>
          <a:prstGeom prst="rect">
            <a:avLst/>
          </a:prstGeom>
        </p:spPr>
        <p:txBody>
          <a:bodyPr wrap="square">
            <a:spAutoFit/>
          </a:bodyPr>
          <a:lstStyle/>
          <a:p>
            <a:r>
              <a:rPr lang="en-US" altLang="zh-CN" sz="2400" b="1" dirty="0"/>
              <a:t>Generally, the sentences with </a:t>
            </a:r>
            <a:r>
              <a:rPr lang="en-US" altLang="zh-CN" sz="2400" b="1" dirty="0">
                <a:solidFill>
                  <a:srgbClr val="CC0000"/>
                </a:solidFill>
              </a:rPr>
              <a:t>surpass</a:t>
            </a:r>
            <a:r>
              <a:rPr lang="en-US" altLang="zh-CN" sz="2400" b="1" dirty="0"/>
              <a:t> can be paraphrased by the </a:t>
            </a:r>
            <a:r>
              <a:rPr lang="en-US" altLang="zh-CN" sz="2400" b="1" dirty="0">
                <a:solidFill>
                  <a:srgbClr val="CC0000"/>
                </a:solidFill>
              </a:rPr>
              <a:t>out + verb</a:t>
            </a:r>
            <a:r>
              <a:rPr lang="en-US" altLang="zh-CN" sz="2400" b="1" dirty="0"/>
              <a:t> pattern, or </a:t>
            </a:r>
            <a:r>
              <a:rPr lang="en-US" altLang="zh-CN" sz="2400" b="1" dirty="0">
                <a:solidFill>
                  <a:srgbClr val="CC0000"/>
                </a:solidFill>
              </a:rPr>
              <a:t>exceed</a:t>
            </a:r>
            <a:r>
              <a:rPr lang="en-US" altLang="zh-CN" sz="2400" b="1" dirty="0"/>
              <a:t>, or </a:t>
            </a:r>
            <a:r>
              <a:rPr lang="en-US" altLang="zh-CN" sz="2400" b="1" dirty="0">
                <a:solidFill>
                  <a:srgbClr val="CC0000"/>
                </a:solidFill>
              </a:rPr>
              <a:t>be beyond</a:t>
            </a:r>
            <a:r>
              <a:rPr lang="en-US" altLang="zh-CN" sz="2400" b="1" dirty="0"/>
              <a:t>.</a:t>
            </a:r>
          </a:p>
        </p:txBody>
      </p:sp>
    </p:spTree>
    <p:extLst>
      <p:ext uri="{BB962C8B-B14F-4D97-AF65-F5344CB8AC3E}">
        <p14:creationId xmlns:p14="http://schemas.microsoft.com/office/powerpoint/2010/main" val="2856923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1799">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4179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17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179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251521" y="1468651"/>
            <a:ext cx="8568952" cy="5975350"/>
          </a:xfrm>
          <a:prstGeom prst="rect">
            <a:avLst/>
          </a:prstGeom>
          <a:noFill/>
          <a:ln>
            <a:miter lim="800000"/>
            <a:headEnd/>
            <a:tailEnd/>
          </a:ln>
        </p:spPr>
        <p:txBody>
          <a:bodyPr>
            <a:normAutofit/>
          </a:bodyPr>
          <a:lstStyle/>
          <a:p>
            <a:pPr algn="just" eaLnBrk="1" hangingPunct="1">
              <a:lnSpc>
                <a:spcPct val="100000"/>
              </a:lnSpc>
              <a:spcBef>
                <a:spcPct val="15000"/>
              </a:spcBef>
              <a:buSzPct val="120000"/>
              <a:buFont typeface="Arial" charset="0"/>
              <a:buNone/>
            </a:pPr>
            <a:r>
              <a:rPr lang="en-US" altLang="zh-CN" sz="3200" b="1" dirty="0" smtClean="0"/>
              <a:t>lamentable</a:t>
            </a:r>
            <a:r>
              <a:rPr lang="en-US" altLang="zh-CN" sz="3200" dirty="0" smtClean="0"/>
              <a:t> </a:t>
            </a:r>
            <a:r>
              <a:rPr lang="en-US" altLang="zh-CN" dirty="0" smtClean="0"/>
              <a:t>        </a:t>
            </a:r>
            <a:r>
              <a:rPr lang="en-US" altLang="zh-CN" sz="2800" i="1" dirty="0" smtClean="0">
                <a:solidFill>
                  <a:srgbClr val="C00000"/>
                </a:solidFill>
              </a:rPr>
              <a:t>a. </a:t>
            </a:r>
            <a:r>
              <a:rPr lang="zh-CN" altLang="zh-CN" sz="2800" dirty="0" smtClean="0"/>
              <a:t>(</a:t>
            </a:r>
            <a:r>
              <a:rPr lang="zh-CN" altLang="zh-CN" sz="2800" i="1" dirty="0" smtClean="0"/>
              <a:t>fml</a:t>
            </a:r>
            <a:r>
              <a:rPr lang="zh-CN" altLang="zh-CN" sz="2800" dirty="0" smtClean="0"/>
              <a:t>)</a:t>
            </a:r>
            <a:r>
              <a:rPr lang="en-US" altLang="zh-CN" sz="2800" i="1" dirty="0" smtClean="0">
                <a:solidFill>
                  <a:schemeClr val="accent2"/>
                </a:solidFill>
              </a:rPr>
              <a:t> </a:t>
            </a:r>
            <a:r>
              <a:rPr lang="en-US" altLang="zh-CN" sz="2800" dirty="0" smtClean="0"/>
              <a:t>so bad that you feel disappointed or angry </a:t>
            </a:r>
            <a:r>
              <a:rPr lang="zh-CN" altLang="zh-CN" sz="2400" dirty="0" smtClean="0">
                <a:solidFill>
                  <a:schemeClr val="hlink"/>
                </a:solidFill>
              </a:rPr>
              <a:t>令人痛惜的；糟糕的</a:t>
            </a:r>
            <a:endParaRPr lang="en-US" altLang="zh-CN" sz="2400" b="1" dirty="0" smtClean="0">
              <a:solidFill>
                <a:schemeClr val="hlink"/>
              </a:solidFill>
            </a:endParaRPr>
          </a:p>
          <a:p>
            <a:pPr algn="just">
              <a:lnSpc>
                <a:spcPts val="2600"/>
              </a:lnSpc>
              <a:spcBef>
                <a:spcPct val="15000"/>
              </a:spcBef>
              <a:buFont typeface="Arial" charset="0"/>
              <a:buNone/>
            </a:pPr>
            <a:r>
              <a:rPr lang="en-US" altLang="zh-CN" sz="2400" i="1" dirty="0" smtClean="0"/>
              <a:t>e.g. </a:t>
            </a:r>
          </a:p>
          <a:p>
            <a:pPr algn="just">
              <a:lnSpc>
                <a:spcPts val="2600"/>
              </a:lnSpc>
              <a:spcBef>
                <a:spcPct val="15000"/>
              </a:spcBef>
              <a:buFont typeface="Arial" charset="0"/>
              <a:buNone/>
            </a:pPr>
            <a:r>
              <a:rPr lang="en-US" altLang="zh-CN" sz="2400" dirty="0" smtClean="0"/>
              <a:t>1.</a:t>
            </a:r>
            <a:r>
              <a:rPr lang="en-US" altLang="zh-CN" sz="2400" i="1" dirty="0" smtClean="0"/>
              <a:t> </a:t>
            </a:r>
            <a:r>
              <a:rPr lang="en-US" altLang="zh-CN" sz="2400" dirty="0" smtClean="0"/>
              <a:t>The decision they made is a </a:t>
            </a:r>
            <a:r>
              <a:rPr lang="en-US" altLang="zh-CN" sz="2400" b="1" dirty="0" smtClean="0"/>
              <a:t>lamentable</a:t>
            </a:r>
            <a:r>
              <a:rPr lang="en-US" altLang="zh-CN" sz="2400" dirty="0" smtClean="0"/>
              <a:t> lack of foresight. </a:t>
            </a:r>
          </a:p>
          <a:p>
            <a:pPr algn="just">
              <a:lnSpc>
                <a:spcPts val="2600"/>
              </a:lnSpc>
              <a:spcBef>
                <a:spcPct val="15000"/>
              </a:spcBef>
              <a:buFont typeface="Arial" charset="0"/>
              <a:buNone/>
            </a:pPr>
            <a:r>
              <a:rPr lang="zh-CN" altLang="en-US" sz="2400" dirty="0" smtClean="0"/>
              <a:t>    </a:t>
            </a:r>
            <a:r>
              <a:rPr lang="zh-CN" altLang="en-US" sz="2400" dirty="0" smtClean="0">
                <a:solidFill>
                  <a:schemeClr val="hlink"/>
                </a:solidFill>
              </a:rPr>
              <a:t>他们做的决定实在缺乏远见。</a:t>
            </a:r>
          </a:p>
          <a:p>
            <a:pPr algn="just">
              <a:lnSpc>
                <a:spcPts val="2600"/>
              </a:lnSpc>
              <a:spcBef>
                <a:spcPct val="15000"/>
              </a:spcBef>
              <a:buFont typeface="Arial" charset="0"/>
              <a:buNone/>
            </a:pPr>
            <a:r>
              <a:rPr lang="en-US" altLang="zh-CN" sz="2400" dirty="0" smtClean="0"/>
              <a:t>2. </a:t>
            </a:r>
            <a:r>
              <a:rPr lang="en-US" altLang="en-US" sz="2400" dirty="0" smtClean="0">
                <a:ea typeface="宋体" charset="-122"/>
              </a:rPr>
              <a:t>His death is a </a:t>
            </a:r>
            <a:r>
              <a:rPr lang="en-US" altLang="en-US" sz="2400" b="1" dirty="0" smtClean="0">
                <a:ea typeface="宋体" charset="-122"/>
              </a:rPr>
              <a:t>lamentable</a:t>
            </a:r>
            <a:r>
              <a:rPr lang="en-US" altLang="en-US" sz="2400" dirty="0" smtClean="0">
                <a:ea typeface="宋体" charset="-122"/>
              </a:rPr>
              <a:t> loss of our work. </a:t>
            </a:r>
          </a:p>
          <a:p>
            <a:pPr algn="just">
              <a:lnSpc>
                <a:spcPts val="2600"/>
              </a:lnSpc>
              <a:spcBef>
                <a:spcPct val="15000"/>
              </a:spcBef>
              <a:buFont typeface="Arial" charset="0"/>
              <a:buNone/>
            </a:pPr>
            <a:r>
              <a:rPr lang="en-US" altLang="zh-CN" sz="2400" dirty="0" smtClean="0"/>
              <a:t>    </a:t>
            </a:r>
            <a:r>
              <a:rPr lang="en-US" altLang="zh-CN" sz="2400" dirty="0" smtClean="0">
                <a:solidFill>
                  <a:schemeClr val="hlink"/>
                </a:solidFill>
              </a:rPr>
              <a:t>他</a:t>
            </a:r>
            <a:r>
              <a:rPr lang="zh-CN" altLang="en-US" sz="2400" dirty="0" smtClean="0">
                <a:solidFill>
                  <a:schemeClr val="hlink"/>
                </a:solidFill>
              </a:rPr>
              <a:t>的死对我们的工作来说是令人悲痛的损失</a:t>
            </a:r>
            <a:r>
              <a:rPr lang="en-US" altLang="en-US" sz="2400" dirty="0" smtClean="0">
                <a:solidFill>
                  <a:schemeClr val="hlink"/>
                </a:solidFill>
                <a:ea typeface="宋体" charset="-122"/>
              </a:rPr>
              <a:t>。</a:t>
            </a:r>
            <a:endParaRPr lang="en-US" altLang="zh-CN" sz="2400" dirty="0" smtClean="0">
              <a:solidFill>
                <a:schemeClr val="hlink"/>
              </a:solidFill>
            </a:endParaRPr>
          </a:p>
          <a:p>
            <a:pPr algn="just">
              <a:lnSpc>
                <a:spcPts val="2600"/>
              </a:lnSpc>
              <a:spcBef>
                <a:spcPct val="15000"/>
              </a:spcBef>
              <a:buFont typeface="Arial" charset="0"/>
              <a:buNone/>
            </a:pPr>
            <a:r>
              <a:rPr lang="en-US" altLang="zh-CN" sz="2400" dirty="0" smtClean="0"/>
              <a:t>3. Nothing is more </a:t>
            </a:r>
            <a:r>
              <a:rPr lang="en-US" altLang="zh-CN" sz="2400" b="1" dirty="0" smtClean="0"/>
              <a:t>lamentable</a:t>
            </a:r>
            <a:r>
              <a:rPr lang="en-US" altLang="zh-CN" sz="2400" dirty="0" smtClean="0"/>
              <a:t> than a dead heart.</a:t>
            </a:r>
            <a:r>
              <a:rPr lang="zh-CN" altLang="en-US" sz="2400" dirty="0" smtClean="0"/>
              <a:t>	</a:t>
            </a:r>
          </a:p>
          <a:p>
            <a:pPr algn="just">
              <a:lnSpc>
                <a:spcPts val="2600"/>
              </a:lnSpc>
              <a:spcBef>
                <a:spcPct val="15000"/>
              </a:spcBef>
              <a:buFont typeface="Arial" charset="0"/>
              <a:buNone/>
            </a:pPr>
            <a:r>
              <a:rPr lang="zh-CN" altLang="en-US" sz="2400" dirty="0" smtClean="0">
                <a:solidFill>
                  <a:schemeClr val="hlink"/>
                </a:solidFill>
              </a:rPr>
              <a:t>     哀莫大于心死。</a:t>
            </a:r>
            <a:endParaRPr lang="en-US" altLang="zh-CN" sz="2400" dirty="0" smtClean="0">
              <a:solidFill>
                <a:schemeClr val="hlink"/>
              </a:solidFill>
            </a:endParaRPr>
          </a:p>
          <a:p>
            <a:pPr algn="just">
              <a:lnSpc>
                <a:spcPts val="2600"/>
              </a:lnSpc>
              <a:spcBef>
                <a:spcPct val="15000"/>
              </a:spcBef>
              <a:buFont typeface="Arial" charset="0"/>
              <a:buNone/>
            </a:pPr>
            <a:endParaRPr lang="en-US" altLang="zh-CN" sz="2800" b="1" dirty="0" smtClean="0">
              <a:solidFill>
                <a:schemeClr val="accent6">
                  <a:lumMod val="50000"/>
                </a:schemeClr>
              </a:solidFill>
            </a:endParaRPr>
          </a:p>
          <a:p>
            <a:pPr algn="just">
              <a:lnSpc>
                <a:spcPts val="2600"/>
              </a:lnSpc>
              <a:spcBef>
                <a:spcPct val="15000"/>
              </a:spcBef>
              <a:buFont typeface="Arial" charset="0"/>
              <a:buNone/>
            </a:pPr>
            <a:r>
              <a:rPr lang="en-US" altLang="zh-CN" sz="2800" b="1" dirty="0" smtClean="0">
                <a:solidFill>
                  <a:schemeClr val="accent6">
                    <a:lumMod val="50000"/>
                  </a:schemeClr>
                </a:solidFill>
              </a:rPr>
              <a:t>Word family: </a:t>
            </a:r>
            <a:r>
              <a:rPr lang="en-US" altLang="en-US" sz="2800" b="1" dirty="0" smtClean="0">
                <a:ea typeface="宋体" charset="-122"/>
              </a:rPr>
              <a:t>lamentation</a:t>
            </a:r>
            <a:r>
              <a:rPr lang="en-US" altLang="zh-CN" sz="2800" dirty="0" smtClean="0">
                <a:solidFill>
                  <a:schemeClr val="hlink"/>
                </a:solidFill>
              </a:rPr>
              <a:t> </a:t>
            </a:r>
            <a:r>
              <a:rPr lang="en-US" altLang="zh-CN" sz="2800" i="1" dirty="0" smtClean="0">
                <a:solidFill>
                  <a:srgbClr val="C00000"/>
                </a:solidFill>
              </a:rPr>
              <a:t>n</a:t>
            </a:r>
            <a:r>
              <a:rPr lang="en-US" altLang="zh-CN" sz="2800" dirty="0" smtClean="0">
                <a:solidFill>
                  <a:srgbClr val="C00000"/>
                </a:solidFill>
              </a:rPr>
              <a:t>.</a:t>
            </a:r>
            <a:r>
              <a:rPr lang="en-US" altLang="zh-CN" dirty="0">
                <a:solidFill>
                  <a:srgbClr val="C00000"/>
                </a:solidFill>
              </a:rPr>
              <a:t> </a:t>
            </a:r>
            <a:r>
              <a:rPr lang="en-US" altLang="zh-CN" dirty="0" smtClean="0">
                <a:solidFill>
                  <a:srgbClr val="C00000"/>
                </a:solidFill>
              </a:rPr>
              <a:t>      </a:t>
            </a:r>
          </a:p>
          <a:p>
            <a:pPr algn="just">
              <a:lnSpc>
                <a:spcPts val="2600"/>
              </a:lnSpc>
              <a:spcBef>
                <a:spcPct val="15000"/>
              </a:spcBef>
              <a:buFont typeface="Arial" charset="0"/>
              <a:buNone/>
            </a:pPr>
            <a:r>
              <a:rPr lang="en-US" altLang="zh-CN" sz="2800" b="1" dirty="0">
                <a:solidFill>
                  <a:srgbClr val="C00000"/>
                </a:solidFill>
              </a:rPr>
              <a:t> </a:t>
            </a:r>
            <a:r>
              <a:rPr lang="en-US" altLang="zh-CN" sz="2800" b="1" dirty="0" smtClean="0">
                <a:solidFill>
                  <a:srgbClr val="C00000"/>
                </a:solidFill>
              </a:rPr>
              <a:t>                        </a:t>
            </a:r>
            <a:r>
              <a:rPr lang="en-US" altLang="zh-CN" sz="2800" b="1" dirty="0" smtClean="0"/>
              <a:t>lamentably </a:t>
            </a:r>
            <a:r>
              <a:rPr lang="en-US" altLang="zh-CN" sz="2800" i="1" dirty="0" smtClean="0">
                <a:solidFill>
                  <a:srgbClr val="C00000"/>
                </a:solidFill>
              </a:rPr>
              <a:t>ad.</a:t>
            </a:r>
            <a:r>
              <a:rPr lang="en-US" altLang="zh-CN" sz="2800" dirty="0" smtClean="0">
                <a:solidFill>
                  <a:schemeClr val="accent2"/>
                </a:solidFill>
              </a:rPr>
              <a:t> </a:t>
            </a:r>
          </a:p>
          <a:p>
            <a:pPr algn="just">
              <a:lnSpc>
                <a:spcPts val="2600"/>
              </a:lnSpc>
              <a:spcBef>
                <a:spcPct val="15000"/>
              </a:spcBef>
              <a:buFont typeface="Arial" charset="0"/>
              <a:buNone/>
            </a:pPr>
            <a:r>
              <a:rPr lang="zh-CN" altLang="en-US" sz="2800" dirty="0" smtClean="0">
                <a:solidFill>
                  <a:schemeClr val="accent2"/>
                </a:solidFill>
              </a:rPr>
              <a:t>                         </a:t>
            </a:r>
            <a:r>
              <a:rPr lang="en-US" altLang="zh-CN" sz="2800" b="1" dirty="0" smtClean="0"/>
              <a:t>lament</a:t>
            </a:r>
            <a:r>
              <a:rPr lang="en-US" altLang="zh-CN" sz="2800" dirty="0" smtClean="0">
                <a:solidFill>
                  <a:schemeClr val="accent2"/>
                </a:solidFill>
              </a:rPr>
              <a:t> </a:t>
            </a:r>
            <a:r>
              <a:rPr lang="en-US" altLang="zh-CN" sz="2800" i="1" dirty="0" smtClean="0">
                <a:solidFill>
                  <a:srgbClr val="C00000"/>
                </a:solidFill>
              </a:rPr>
              <a:t>v. &amp; n.</a:t>
            </a:r>
            <a:r>
              <a:rPr lang="en-US" altLang="zh-CN" sz="2800" dirty="0" smtClean="0">
                <a:solidFill>
                  <a:srgbClr val="C00000"/>
                </a:solidFill>
              </a:rPr>
              <a:t> </a:t>
            </a:r>
          </a:p>
        </p:txBody>
      </p:sp>
      <p:pic>
        <p:nvPicPr>
          <p:cNvPr id="88065" name="Picture 1" descr="C:\Users\zhao\AppData\Roaming\Tencent\Users\27957503\QQ\WinTemp\RichOle\]_T60$DOMAC29AY_]}0O_XX.png"/>
          <p:cNvPicPr>
            <a:picLocks noChangeAspect="1" noChangeArrowheads="1"/>
          </p:cNvPicPr>
          <p:nvPr/>
        </p:nvPicPr>
        <p:blipFill>
          <a:blip r:embed="rId2"/>
          <a:srcRect/>
          <a:stretch>
            <a:fillRect/>
          </a:stretch>
        </p:blipFill>
        <p:spPr bwMode="auto">
          <a:xfrm>
            <a:off x="2345511" y="1628800"/>
            <a:ext cx="1447800" cy="276225"/>
          </a:xfrm>
          <a:prstGeom prst="rect">
            <a:avLst/>
          </a:prstGeom>
          <a:noFill/>
        </p:spPr>
      </p:pic>
      <p:pic>
        <p:nvPicPr>
          <p:cNvPr id="10"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5"/>
          <a:stretch>
            <a:fillRect/>
          </a:stretch>
        </p:blipFill>
        <p:spPr>
          <a:xfrm>
            <a:off x="6700332" y="4005064"/>
            <a:ext cx="2143125" cy="2594387"/>
          </a:xfrm>
          <a:prstGeom prst="rect">
            <a:avLst/>
          </a:prstGeom>
        </p:spPr>
      </p:pic>
    </p:spTree>
    <p:extLst>
      <p:ext uri="{BB962C8B-B14F-4D97-AF65-F5344CB8AC3E}">
        <p14:creationId xmlns:p14="http://schemas.microsoft.com/office/powerpoint/2010/main" val="2681473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dissolve">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dissolve">
                                      <p:cBhvr>
                                        <p:cTn id="22" dur="500"/>
                                        <p:tgtEl>
                                          <p:spTgt spid="5">
                                            <p:txEl>
                                              <p:pRg st="9" end="9"/>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animEffect transition="in" filter="dissolve">
                                      <p:cBhvr>
                                        <p:cTn id="25" dur="500"/>
                                        <p:tgtEl>
                                          <p:spTgt spid="5">
                                            <p:txEl>
                                              <p:pRg st="10" end="10"/>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xEl>
                                              <p:pRg st="11" end="11"/>
                                            </p:txEl>
                                          </p:spTgt>
                                        </p:tgtEl>
                                        <p:attrNameLst>
                                          <p:attrName>style.visibility</p:attrName>
                                        </p:attrNameLst>
                                      </p:cBhvr>
                                      <p:to>
                                        <p:strVal val="visible"/>
                                      </p:to>
                                    </p:set>
                                    <p:animEffect transition="in" filter="dissolve">
                                      <p:cBhvr>
                                        <p:cTn id="2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7" name="Rectangle 5"/>
          <p:cNvSpPr>
            <a:spLocks noGrp="1"/>
          </p:cNvSpPr>
          <p:nvPr>
            <p:ph type="title"/>
          </p:nvPr>
        </p:nvSpPr>
        <p:spPr>
          <a:xfrm>
            <a:off x="323528" y="1196752"/>
            <a:ext cx="8229600" cy="1143000"/>
          </a:xfrm>
        </p:spPr>
        <p:txBody>
          <a:bodyPr>
            <a:normAutofit/>
          </a:bodyPr>
          <a:lstStyle/>
          <a:p>
            <a:pPr algn="l"/>
            <a:r>
              <a:rPr lang="en-US" altLang="zh-CN" sz="3200" b="1" dirty="0" smtClean="0"/>
              <a:t>bully</a:t>
            </a:r>
          </a:p>
        </p:txBody>
      </p:sp>
      <p:sp>
        <p:nvSpPr>
          <p:cNvPr id="1411083" name="Rectangle 11"/>
          <p:cNvSpPr>
            <a:spLocks noGrp="1" noChangeAspect="1"/>
          </p:cNvSpPr>
          <p:nvPr>
            <p:ph type="body" idx="1"/>
          </p:nvPr>
        </p:nvSpPr>
        <p:spPr>
          <a:xfrm>
            <a:off x="539552" y="2060848"/>
            <a:ext cx="8229600" cy="3298825"/>
          </a:xfrm>
        </p:spPr>
        <p:txBody>
          <a:bodyPr>
            <a:noAutofit/>
          </a:bodyPr>
          <a:lstStyle/>
          <a:p>
            <a:pPr marL="269875" indent="-269875">
              <a:buNone/>
            </a:pPr>
            <a:r>
              <a:rPr lang="en-US" altLang="zh-CN" sz="2600" b="0" i="1" dirty="0" smtClean="0"/>
              <a:t>v.</a:t>
            </a:r>
            <a:r>
              <a:rPr lang="en-US" altLang="zh-CN" sz="2600" b="0" dirty="0" smtClean="0"/>
              <a:t> to frighten or hurt someone who is smaller and weaker than you</a:t>
            </a:r>
          </a:p>
          <a:p>
            <a:pPr marL="269875" indent="-269875">
              <a:buNone/>
            </a:pPr>
            <a:r>
              <a:rPr lang="en-US" altLang="zh-CN" sz="2600" b="0" i="1" dirty="0" smtClean="0"/>
              <a:t>n.</a:t>
            </a:r>
            <a:r>
              <a:rPr lang="en-US" altLang="zh-CN" sz="2600" b="0" dirty="0" smtClean="0"/>
              <a:t> someone who frightens or hurts someone who is smaller or weaker than they are  </a:t>
            </a:r>
            <a:r>
              <a:rPr lang="zh-CN" altLang="en-US" sz="2600" b="0" dirty="0" smtClean="0">
                <a:ea typeface="黑体" pitchFamily="49" charset="-122"/>
              </a:rPr>
              <a:t>持强凌弱者</a:t>
            </a:r>
            <a:endParaRPr lang="en-US" altLang="zh-CN" sz="2600" b="0" dirty="0" smtClean="0">
              <a:ea typeface="黑体" pitchFamily="49" charset="-122"/>
            </a:endParaRPr>
          </a:p>
          <a:p>
            <a:pPr marL="269875" indent="-269875">
              <a:buNone/>
            </a:pPr>
            <a:endParaRPr lang="en-US" altLang="zh-CN" sz="1000" dirty="0">
              <a:ea typeface="黑体" pitchFamily="49" charset="-122"/>
            </a:endParaRPr>
          </a:p>
          <a:p>
            <a:pPr marL="269875" indent="-269875">
              <a:buNone/>
            </a:pPr>
            <a:r>
              <a:rPr lang="en-US" altLang="zh-CN" sz="2600" dirty="0" smtClean="0"/>
              <a:t>Work in pairs and </a:t>
            </a:r>
            <a:r>
              <a:rPr lang="en-US" altLang="zh-CN" sz="2600" dirty="0" err="1" smtClean="0"/>
              <a:t>familiarise</a:t>
            </a:r>
            <a:r>
              <a:rPr lang="en-US" altLang="zh-CN" sz="2600" dirty="0" smtClean="0"/>
              <a:t> you with the situations</a:t>
            </a:r>
            <a:r>
              <a:rPr lang="en-US" altLang="zh-CN" sz="2600" b="0" dirty="0" smtClean="0"/>
              <a:t> </a:t>
            </a:r>
            <a:r>
              <a:rPr lang="en-US" altLang="zh-CN" sz="2600" dirty="0" smtClean="0"/>
              <a:t>where bully occurs. Spot more situations.</a:t>
            </a:r>
            <a:endParaRPr lang="en-US" altLang="zh-CN" sz="2600" b="0" dirty="0" smtClean="0"/>
          </a:p>
          <a:p>
            <a:pPr>
              <a:lnSpc>
                <a:spcPts val="2500"/>
              </a:lnSpc>
            </a:pPr>
            <a:r>
              <a:rPr lang="en-US" altLang="zh-CN" sz="2600" b="0" dirty="0" smtClean="0"/>
              <a:t>the office</a:t>
            </a:r>
          </a:p>
          <a:p>
            <a:pPr>
              <a:lnSpc>
                <a:spcPts val="2500"/>
              </a:lnSpc>
            </a:pPr>
            <a:r>
              <a:rPr lang="en-US" altLang="zh-CN" sz="2600" b="0" dirty="0" smtClean="0"/>
              <a:t>School</a:t>
            </a:r>
          </a:p>
          <a:p>
            <a:pPr>
              <a:lnSpc>
                <a:spcPts val="2500"/>
              </a:lnSpc>
            </a:pPr>
            <a:r>
              <a:rPr lang="en-US" altLang="zh-CN" sz="2600" b="0" dirty="0" smtClean="0"/>
              <a:t>Class</a:t>
            </a:r>
          </a:p>
          <a:p>
            <a:pPr>
              <a:lnSpc>
                <a:spcPts val="2500"/>
              </a:lnSpc>
            </a:pPr>
            <a:r>
              <a:rPr lang="en-US" altLang="zh-CN" sz="2600" b="0" dirty="0" smtClean="0"/>
              <a:t>playground   </a:t>
            </a:r>
            <a:endParaRPr lang="zh-CN" altLang="en-US" sz="2600" b="0"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4"/>
          <a:stretch>
            <a:fillRect/>
          </a:stretch>
        </p:blipFill>
        <p:spPr>
          <a:xfrm>
            <a:off x="6228184" y="4941168"/>
            <a:ext cx="2619375" cy="1743075"/>
          </a:xfrm>
          <a:prstGeom prst="rect">
            <a:avLst/>
          </a:prstGeom>
        </p:spPr>
      </p:pic>
    </p:spTree>
    <p:extLst>
      <p:ext uri="{BB962C8B-B14F-4D97-AF65-F5344CB8AC3E}">
        <p14:creationId xmlns:p14="http://schemas.microsoft.com/office/powerpoint/2010/main" val="41647148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108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108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108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10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108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62" name="Rectangle 7"/>
          <p:cNvSpPr>
            <a:spLocks noGrp="1" noChangeAspect="1"/>
          </p:cNvSpPr>
          <p:nvPr>
            <p:ph type="body" idx="1"/>
          </p:nvPr>
        </p:nvSpPr>
        <p:spPr>
          <a:xfrm>
            <a:off x="323528" y="1628800"/>
            <a:ext cx="8229600" cy="4525963"/>
          </a:xfrm>
        </p:spPr>
        <p:txBody>
          <a:bodyPr/>
          <a:lstStyle/>
          <a:p>
            <a:pPr marL="0" indent="0">
              <a:buNone/>
            </a:pPr>
            <a:r>
              <a:rPr lang="en-US" altLang="zh-CN" sz="2400" b="0" dirty="0" smtClean="0">
                <a:solidFill>
                  <a:srgbClr val="CC0000"/>
                </a:solidFill>
              </a:rPr>
              <a:t>Bully-related suicide</a:t>
            </a:r>
            <a:r>
              <a:rPr lang="en-US" altLang="zh-CN" sz="2400" b="0" dirty="0" smtClean="0"/>
              <a:t> is a serious social issue. Here are some anti-bullying posters.</a:t>
            </a:r>
          </a:p>
          <a:p>
            <a:pPr marL="0" indent="0">
              <a:buNone/>
            </a:pPr>
            <a:endParaRPr lang="en-US" altLang="zh-CN" sz="2400" dirty="0"/>
          </a:p>
          <a:p>
            <a:pPr marL="0" indent="0">
              <a:buNone/>
            </a:pPr>
            <a:r>
              <a:rPr lang="en-US" altLang="zh-CN" sz="2400" b="1" dirty="0" smtClean="0"/>
              <a:t>Work in pairs and spot the collocations.</a:t>
            </a:r>
            <a:endParaRPr lang="zh-CN" altLang="en-US" sz="2400" b="1" dirty="0" smtClean="0"/>
          </a:p>
        </p:txBody>
      </p:sp>
      <p:pic>
        <p:nvPicPr>
          <p:cNvPr id="96264" name="Picture 17" descr="Eliza"/>
          <p:cNvPicPr>
            <a:picLocks noChangeAspect="1" noChangeArrowheads="1"/>
          </p:cNvPicPr>
          <p:nvPr/>
        </p:nvPicPr>
        <p:blipFill>
          <a:blip r:embed="rId3">
            <a:extLst>
              <a:ext uri="{28A0092B-C50C-407E-A947-70E740481C1C}">
                <a14:useLocalDpi xmlns:a14="http://schemas.microsoft.com/office/drawing/2010/main" val="0"/>
              </a:ext>
            </a:extLst>
          </a:blip>
          <a:srcRect b="5241"/>
          <a:stretch>
            <a:fillRect/>
          </a:stretch>
        </p:blipFill>
        <p:spPr bwMode="auto">
          <a:xfrm>
            <a:off x="611560" y="3542568"/>
            <a:ext cx="4318000" cy="275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5" name="Picture 19" descr="Anti_bullyin_posters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501008"/>
            <a:ext cx="2879725" cy="28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60" name="Oval 20"/>
          <p:cNvSpPr>
            <a:spLocks noChangeArrowheads="1"/>
          </p:cNvSpPr>
          <p:nvPr/>
        </p:nvSpPr>
        <p:spPr bwMode="auto">
          <a:xfrm rot="-2127224">
            <a:off x="971550" y="4508500"/>
            <a:ext cx="2016125" cy="503238"/>
          </a:xfrm>
          <a:prstGeom prst="ellipse">
            <a:avLst/>
          </a:prstGeom>
          <a:noFill/>
          <a:ln w="38100" algn="ctr">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endParaRPr lang="zh-CN" altLang="en-US"/>
          </a:p>
        </p:txBody>
      </p:sp>
      <p:sp>
        <p:nvSpPr>
          <p:cNvPr id="1443861" name="Oval 21"/>
          <p:cNvSpPr>
            <a:spLocks noChangeArrowheads="1"/>
          </p:cNvSpPr>
          <p:nvPr/>
        </p:nvSpPr>
        <p:spPr bwMode="auto">
          <a:xfrm>
            <a:off x="5364163" y="5229225"/>
            <a:ext cx="2592387" cy="647700"/>
          </a:xfrm>
          <a:prstGeom prst="ellipse">
            <a:avLst/>
          </a:prstGeom>
          <a:noFill/>
          <a:ln w="38100" algn="ctr">
            <a:solidFill>
              <a:schemeClr val="hlink"/>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endParaRPr lang="zh-CN" altLang="en-US"/>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72959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8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43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0" grpId="0" animBg="1"/>
      <p:bldP spid="144386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194094" y="1476265"/>
            <a:ext cx="8755811" cy="6004374"/>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zh-CN" sz="3200" b="1" dirty="0" smtClean="0"/>
              <a:t>lisp </a:t>
            </a:r>
            <a:r>
              <a:rPr lang="en-US" altLang="zh-CN" dirty="0" smtClean="0"/>
              <a:t>    </a:t>
            </a:r>
            <a:r>
              <a:rPr lang="en-US" altLang="zh-CN" sz="2800" i="1" dirty="0" smtClean="0">
                <a:solidFill>
                  <a:srgbClr val="C00000"/>
                </a:solidFill>
              </a:rPr>
              <a:t>n. </a:t>
            </a:r>
            <a:r>
              <a:rPr lang="zh-CN" altLang="zh-CN" sz="2800" dirty="0" smtClean="0">
                <a:solidFill>
                  <a:srgbClr val="C00000"/>
                </a:solidFill>
              </a:rPr>
              <a:t>[</a:t>
            </a:r>
            <a:r>
              <a:rPr lang="zh-CN" altLang="en-US" sz="2800" dirty="0" smtClean="0">
                <a:solidFill>
                  <a:srgbClr val="C00000"/>
                </a:solidFill>
              </a:rPr>
              <a:t>C</a:t>
            </a:r>
            <a:r>
              <a:rPr lang="en-US" altLang="zh-CN" sz="2800" dirty="0" smtClean="0">
                <a:solidFill>
                  <a:srgbClr val="C00000"/>
                </a:solidFill>
              </a:rPr>
              <a:t>, </a:t>
            </a:r>
            <a:r>
              <a:rPr lang="zh-CN" altLang="zh-CN" sz="2800" dirty="0" smtClean="0">
                <a:solidFill>
                  <a:srgbClr val="C00000"/>
                </a:solidFill>
              </a:rPr>
              <a:t>sing]</a:t>
            </a:r>
            <a:r>
              <a:rPr lang="en-US" altLang="zh-CN" dirty="0" smtClean="0">
                <a:solidFill>
                  <a:srgbClr val="C00000"/>
                </a:solidFill>
              </a:rPr>
              <a:t> </a:t>
            </a:r>
            <a:r>
              <a:rPr lang="en-US" altLang="zh-CN" sz="2800" dirty="0" smtClean="0"/>
              <a:t>a speech defect or mannerism characterized by mispronunciation of the sounds (s) and (z) as (</a:t>
            </a:r>
            <a:r>
              <a:rPr lang="en-US" altLang="zh-CN" sz="2800" dirty="0" err="1" smtClean="0"/>
              <a:t>th</a:t>
            </a:r>
            <a:r>
              <a:rPr lang="en-US" altLang="zh-CN" sz="2800" dirty="0" smtClean="0"/>
              <a:t>) and (</a:t>
            </a:r>
            <a:r>
              <a:rPr lang="en-US" altLang="zh-CN" sz="2800" dirty="0" err="1" smtClean="0"/>
              <a:t>th</a:t>
            </a:r>
            <a:r>
              <a:rPr lang="en-US" altLang="zh-CN" sz="2800" dirty="0" smtClean="0"/>
              <a:t>)   </a:t>
            </a:r>
            <a:r>
              <a:rPr lang="zh-CN" altLang="zh-CN" sz="2400" dirty="0" smtClean="0">
                <a:solidFill>
                  <a:schemeClr val="hlink"/>
                </a:solidFill>
              </a:rPr>
              <a:t>咬舌，口齿不清</a:t>
            </a:r>
            <a:endParaRPr lang="en-US" altLang="zh-CN" sz="2400" b="1" dirty="0" smtClean="0">
              <a:solidFill>
                <a:schemeClr val="hlink"/>
              </a:solidFill>
            </a:endParaRPr>
          </a:p>
          <a:p>
            <a:pPr algn="just">
              <a:lnSpc>
                <a:spcPct val="100000"/>
              </a:lnSpc>
              <a:buFont typeface="Arial" charset="0"/>
              <a:buNone/>
            </a:pPr>
            <a:r>
              <a:rPr lang="en-US" altLang="zh-CN" sz="2800" i="1" dirty="0" smtClean="0"/>
              <a:t>e.g. </a:t>
            </a:r>
          </a:p>
          <a:p>
            <a:pPr algn="just">
              <a:lnSpc>
                <a:spcPct val="100000"/>
              </a:lnSpc>
              <a:buFont typeface="Arial" charset="0"/>
              <a:buNone/>
            </a:pPr>
            <a:r>
              <a:rPr lang="en-US" altLang="zh-CN" sz="2800" dirty="0" smtClean="0"/>
              <a:t>1.</a:t>
            </a:r>
            <a:r>
              <a:rPr lang="en-US" altLang="zh-CN" sz="2800" i="1" dirty="0" smtClean="0"/>
              <a:t> </a:t>
            </a:r>
            <a:r>
              <a:rPr lang="en-US" altLang="zh-CN" sz="2800" dirty="0" smtClean="0"/>
              <a:t>We had trouble not laughing at his </a:t>
            </a:r>
            <a:r>
              <a:rPr lang="en-US" altLang="zh-CN" sz="2800" b="1" dirty="0" smtClean="0"/>
              <a:t>lisp</a:t>
            </a:r>
            <a:r>
              <a:rPr lang="en-US" altLang="zh-CN" sz="2800" dirty="0" smtClean="0"/>
              <a:t>.</a:t>
            </a:r>
          </a:p>
          <a:p>
            <a:pPr eaLnBrk="1" hangingPunct="1">
              <a:lnSpc>
                <a:spcPct val="100000"/>
              </a:lnSpc>
              <a:spcBef>
                <a:spcPct val="0"/>
              </a:spcBef>
              <a:buFontTx/>
              <a:buNone/>
            </a:pPr>
            <a:r>
              <a:rPr lang="zh-CN" altLang="en-US" sz="2800" dirty="0" smtClean="0"/>
              <a:t>    </a:t>
            </a:r>
            <a:r>
              <a:rPr lang="zh-CN" altLang="en-US" sz="2400" dirty="0" smtClean="0">
                <a:solidFill>
                  <a:schemeClr val="hlink"/>
                </a:solidFill>
              </a:rPr>
              <a:t>我们很难不去笑他的口齿不清。</a:t>
            </a:r>
            <a:r>
              <a:rPr lang="en-US" altLang="zh-CN" sz="2800" dirty="0" smtClean="0"/>
              <a:t> </a:t>
            </a:r>
          </a:p>
          <a:p>
            <a:pPr algn="just" eaLnBrk="1" hangingPunct="1">
              <a:lnSpc>
                <a:spcPct val="100000"/>
              </a:lnSpc>
              <a:spcBef>
                <a:spcPct val="0"/>
              </a:spcBef>
              <a:buFontTx/>
              <a:buNone/>
            </a:pPr>
            <a:r>
              <a:rPr lang="en-US" altLang="zh-CN" sz="2800" dirty="0" smtClean="0"/>
              <a:t>2. W</a:t>
            </a:r>
            <a:r>
              <a:rPr lang="en-US" altLang="en-US" sz="2800" dirty="0" smtClean="0">
                <a:ea typeface="宋体" charset="-122"/>
              </a:rPr>
              <a:t>e should not blame those who cannot speak </a:t>
            </a:r>
            <a:r>
              <a:rPr lang="en-US" altLang="zh-CN" sz="2800" dirty="0" smtClean="0"/>
              <a:t>English </a:t>
            </a:r>
            <a:r>
              <a:rPr lang="en-US" altLang="en-US" sz="2800" dirty="0" smtClean="0">
                <a:ea typeface="宋体" charset="-122"/>
              </a:rPr>
              <a:t>well because of a physical defect such as a natural </a:t>
            </a:r>
            <a:r>
              <a:rPr lang="en-US" altLang="en-US" sz="2800" b="1" dirty="0" smtClean="0">
                <a:ea typeface="宋体" charset="-122"/>
              </a:rPr>
              <a:t>lisp</a:t>
            </a:r>
            <a:r>
              <a:rPr lang="en-US" altLang="en-US" sz="2800" dirty="0" smtClean="0">
                <a:ea typeface="宋体" charset="-122"/>
              </a:rPr>
              <a:t>, stutter or dyslexia. </a:t>
            </a:r>
          </a:p>
          <a:p>
            <a:pPr algn="just">
              <a:lnSpc>
                <a:spcPct val="100000"/>
              </a:lnSpc>
              <a:buFont typeface="Arial" charset="0"/>
              <a:buNone/>
            </a:pPr>
            <a:r>
              <a:rPr lang="zh-CN" altLang="en-US" sz="2400" dirty="0" smtClean="0">
                <a:solidFill>
                  <a:schemeClr val="hlink"/>
                </a:solidFill>
              </a:rPr>
              <a:t>	因身体缺陷如天生口齿不清、结巴、诵读困难等而不能讲好英语者，我们不应当责怪。 </a:t>
            </a:r>
          </a:p>
        </p:txBody>
      </p:sp>
      <p:pic>
        <p:nvPicPr>
          <p:cNvPr id="83969" name="Picture 1" descr="C:\Users\zhao\AppData\Roaming\Tencent\Users\27957503\QQ\WinTemp\RichOle\_FN5$EM6PR%H0Q{M_O(4YSP.png"/>
          <p:cNvPicPr>
            <a:picLocks noChangeAspect="1" noChangeArrowheads="1"/>
          </p:cNvPicPr>
          <p:nvPr/>
        </p:nvPicPr>
        <p:blipFill>
          <a:blip r:embed="rId2"/>
          <a:srcRect/>
          <a:stretch>
            <a:fillRect/>
          </a:stretch>
        </p:blipFill>
        <p:spPr bwMode="auto">
          <a:xfrm>
            <a:off x="1049156" y="1692424"/>
            <a:ext cx="628650" cy="3048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6488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166688" y="1484784"/>
            <a:ext cx="8781032" cy="5975350"/>
          </a:xfrm>
          <a:prstGeom prst="rect">
            <a:avLst/>
          </a:prstGeom>
          <a:noFill/>
          <a:ln>
            <a:miter lim="800000"/>
            <a:headEnd/>
            <a:tailEnd/>
          </a:ln>
        </p:spPr>
        <p:txBody>
          <a:bodyPr/>
          <a:lstStyle/>
          <a:p>
            <a:pPr algn="just" eaLnBrk="1" hangingPunct="1">
              <a:lnSpc>
                <a:spcPct val="100000"/>
              </a:lnSpc>
              <a:buSzPct val="120000"/>
              <a:buNone/>
            </a:pPr>
            <a:r>
              <a:rPr lang="en-US" altLang="zh-CN" sz="3200" b="1" dirty="0" smtClean="0"/>
              <a:t>degenerate</a:t>
            </a:r>
            <a:r>
              <a:rPr lang="en-US" altLang="zh-CN" b="1" dirty="0" smtClean="0"/>
              <a:t> </a:t>
            </a:r>
            <a:r>
              <a:rPr lang="en-US" altLang="zh-CN" dirty="0" smtClean="0"/>
              <a:t>                     </a:t>
            </a:r>
            <a:r>
              <a:rPr lang="en-US" altLang="zh-CN" sz="2800" i="1" dirty="0" smtClean="0">
                <a:solidFill>
                  <a:srgbClr val="C00000"/>
                </a:solidFill>
              </a:rPr>
              <a:t>vi.</a:t>
            </a:r>
            <a:r>
              <a:rPr lang="en-US" altLang="zh-CN" sz="2800" i="1" dirty="0" smtClean="0">
                <a:solidFill>
                  <a:schemeClr val="accent2"/>
                </a:solidFill>
              </a:rPr>
              <a:t> </a:t>
            </a:r>
            <a:r>
              <a:rPr lang="en-US" altLang="en-US" dirty="0">
                <a:ea typeface="宋体" charset="-122"/>
              </a:rPr>
              <a:t>to </a:t>
            </a:r>
            <a:r>
              <a:rPr lang="zh-CN" altLang="zh-CN" sz="2800" dirty="0" smtClean="0"/>
              <a:t>become worse</a:t>
            </a:r>
            <a:r>
              <a:rPr lang="zh-CN" altLang="en-US" dirty="0" smtClean="0"/>
              <a:t> </a:t>
            </a:r>
            <a:r>
              <a:rPr lang="zh-CN" altLang="zh-CN" sz="2400" dirty="0" smtClean="0">
                <a:solidFill>
                  <a:schemeClr val="hlink"/>
                </a:solidFill>
              </a:rPr>
              <a:t>恶化</a:t>
            </a:r>
            <a:r>
              <a:rPr lang="zh-CN" altLang="en-US" sz="2400" dirty="0" smtClean="0">
                <a:solidFill>
                  <a:schemeClr val="hlink"/>
                </a:solidFill>
              </a:rPr>
              <a:t>；</a:t>
            </a:r>
            <a:r>
              <a:rPr lang="zh-CN" altLang="zh-CN" sz="2400" dirty="0" smtClean="0">
                <a:solidFill>
                  <a:schemeClr val="hlink"/>
                </a:solidFill>
              </a:rPr>
              <a:t>堕落</a:t>
            </a:r>
            <a:r>
              <a:rPr lang="zh-CN" altLang="en-US" sz="2400" dirty="0" smtClean="0">
                <a:solidFill>
                  <a:schemeClr val="hlink"/>
                </a:solidFill>
              </a:rPr>
              <a:t>；</a:t>
            </a:r>
            <a:r>
              <a:rPr lang="zh-CN" altLang="zh-CN" sz="2400" dirty="0" smtClean="0">
                <a:solidFill>
                  <a:schemeClr val="hlink"/>
                </a:solidFill>
              </a:rPr>
              <a:t>退化</a:t>
            </a:r>
            <a:endParaRPr lang="en-US" altLang="zh-CN" sz="2400" b="1" dirty="0" smtClean="0">
              <a:solidFill>
                <a:schemeClr val="hlink"/>
              </a:solidFill>
            </a:endParaRPr>
          </a:p>
          <a:p>
            <a:pPr algn="just">
              <a:lnSpc>
                <a:spcPct val="100000"/>
              </a:lnSpc>
              <a:buFont typeface="Arial" charset="0"/>
              <a:buNone/>
            </a:pPr>
            <a:r>
              <a:rPr lang="en-US" altLang="zh-CN" sz="2800" i="1" dirty="0" smtClean="0"/>
              <a:t>e.g. </a:t>
            </a:r>
          </a:p>
          <a:p>
            <a:pPr algn="just">
              <a:lnSpc>
                <a:spcPct val="100000"/>
              </a:lnSpc>
              <a:spcBef>
                <a:spcPts val="600"/>
              </a:spcBef>
              <a:buFont typeface="Arial" charset="0"/>
              <a:buNone/>
            </a:pPr>
            <a:r>
              <a:rPr lang="en-US" altLang="zh-CN" sz="2800" dirty="0" smtClean="0"/>
              <a:t>1.</a:t>
            </a:r>
            <a:r>
              <a:rPr lang="en-US" altLang="zh-CN" sz="2800" i="1" dirty="0" smtClean="0"/>
              <a:t> </a:t>
            </a:r>
            <a:r>
              <a:rPr lang="en-US" altLang="zh-CN" sz="2800" dirty="0" smtClean="0"/>
              <a:t>Liberty is apt to </a:t>
            </a:r>
            <a:r>
              <a:rPr lang="en-US" altLang="zh-CN" sz="2800" b="1" dirty="0" smtClean="0"/>
              <a:t>degenerate</a:t>
            </a:r>
            <a:r>
              <a:rPr lang="en-US" altLang="zh-CN" sz="2800" dirty="0" smtClean="0"/>
              <a:t> into lawlessness.  </a:t>
            </a:r>
          </a:p>
          <a:p>
            <a:pPr algn="just">
              <a:lnSpc>
                <a:spcPct val="100000"/>
              </a:lnSpc>
              <a:spcBef>
                <a:spcPts val="600"/>
              </a:spcBef>
              <a:buFont typeface="Arial" charset="0"/>
              <a:buNone/>
            </a:pPr>
            <a:r>
              <a:rPr lang="zh-CN" altLang="en-US" sz="2800" dirty="0" smtClean="0"/>
              <a:t>    </a:t>
            </a:r>
            <a:r>
              <a:rPr lang="zh-CN" altLang="en-US" sz="2400" dirty="0" smtClean="0">
                <a:solidFill>
                  <a:schemeClr val="hlink"/>
                </a:solidFill>
              </a:rPr>
              <a:t>自由容易沦为无法无天。</a:t>
            </a:r>
          </a:p>
          <a:p>
            <a:pPr algn="just">
              <a:lnSpc>
                <a:spcPct val="100000"/>
              </a:lnSpc>
              <a:spcBef>
                <a:spcPts val="600"/>
              </a:spcBef>
              <a:buFont typeface="Arial" charset="0"/>
              <a:buNone/>
            </a:pPr>
            <a:r>
              <a:rPr lang="en-US" altLang="zh-CN" sz="2800" dirty="0" smtClean="0"/>
              <a:t>2. </a:t>
            </a:r>
            <a:r>
              <a:rPr lang="en-US" altLang="en-US" sz="2800" dirty="0" smtClean="0">
                <a:ea typeface="宋体" charset="-122"/>
              </a:rPr>
              <a:t>We must not allow our creative protest to </a:t>
            </a:r>
            <a:r>
              <a:rPr lang="en-US" altLang="en-US" sz="2800" b="1" dirty="0" smtClean="0">
                <a:ea typeface="宋体" charset="-122"/>
              </a:rPr>
              <a:t>degenerate </a:t>
            </a:r>
            <a:r>
              <a:rPr lang="en-US" altLang="en-US" sz="2800" dirty="0" smtClean="0">
                <a:ea typeface="宋体" charset="-122"/>
              </a:rPr>
              <a:t>into physical violence.  </a:t>
            </a:r>
          </a:p>
          <a:p>
            <a:pPr algn="just">
              <a:lnSpc>
                <a:spcPct val="100000"/>
              </a:lnSpc>
              <a:spcBef>
                <a:spcPts val="600"/>
              </a:spcBef>
              <a:buFont typeface="Arial" charset="0"/>
              <a:buNone/>
            </a:pPr>
            <a:r>
              <a:rPr lang="en-US" altLang="zh-CN" sz="2800" dirty="0" smtClean="0"/>
              <a:t>   </a:t>
            </a:r>
            <a:r>
              <a:rPr lang="zh-CN" altLang="en-US" sz="2400" dirty="0" smtClean="0">
                <a:solidFill>
                  <a:schemeClr val="hlink"/>
                </a:solidFill>
              </a:rPr>
              <a:t>我们不能容许我们富有创造性的抗议沦为暴力行动</a:t>
            </a:r>
            <a:r>
              <a:rPr lang="en-US" altLang="en-US" sz="2400" dirty="0" smtClean="0">
                <a:solidFill>
                  <a:schemeClr val="hlink"/>
                </a:solidFill>
                <a:ea typeface="宋体" charset="-122"/>
              </a:rPr>
              <a:t>。</a:t>
            </a:r>
            <a:endParaRPr lang="en-US" altLang="zh-CN" sz="2400" dirty="0" smtClean="0">
              <a:solidFill>
                <a:schemeClr val="hlink"/>
              </a:solidFill>
            </a:endParaRPr>
          </a:p>
          <a:p>
            <a:pPr algn="just">
              <a:lnSpc>
                <a:spcPct val="100000"/>
              </a:lnSpc>
              <a:spcBef>
                <a:spcPts val="600"/>
              </a:spcBef>
              <a:buFont typeface="Arial" charset="0"/>
              <a:buNone/>
            </a:pPr>
            <a:r>
              <a:rPr lang="en-US" altLang="zh-CN" sz="2800" dirty="0" smtClean="0"/>
              <a:t>3. </a:t>
            </a:r>
            <a:r>
              <a:rPr lang="en-US" altLang="en-US" sz="2800" dirty="0" smtClean="0">
                <a:ea typeface="宋体" charset="-122"/>
              </a:rPr>
              <a:t>He denied that some young people today were </a:t>
            </a:r>
            <a:r>
              <a:rPr lang="en-US" altLang="en-US" sz="2800" b="1" dirty="0" smtClean="0">
                <a:ea typeface="宋体" charset="-122"/>
              </a:rPr>
              <a:t>degenerating</a:t>
            </a:r>
            <a:r>
              <a:rPr lang="en-US" altLang="en-US" sz="2800" dirty="0" smtClean="0">
                <a:ea typeface="宋体" charset="-122"/>
              </a:rPr>
              <a:t>.</a:t>
            </a:r>
          </a:p>
          <a:p>
            <a:pPr algn="just">
              <a:lnSpc>
                <a:spcPct val="100000"/>
              </a:lnSpc>
              <a:spcBef>
                <a:spcPts val="600"/>
              </a:spcBef>
              <a:buFont typeface="Arial" charset="0"/>
              <a:buNone/>
            </a:pPr>
            <a:r>
              <a:rPr lang="en-US" altLang="zh-CN" sz="2400" dirty="0" smtClean="0">
                <a:solidFill>
                  <a:schemeClr val="hlink"/>
                </a:solidFill>
              </a:rPr>
              <a:t>    </a:t>
            </a:r>
            <a:r>
              <a:rPr lang="zh-CN" altLang="en-US" sz="2400" dirty="0" smtClean="0">
                <a:solidFill>
                  <a:schemeClr val="hlink"/>
                </a:solidFill>
              </a:rPr>
              <a:t>他</a:t>
            </a:r>
            <a:r>
              <a:rPr lang="en-US" altLang="zh-CN" sz="2400" dirty="0" smtClean="0">
                <a:solidFill>
                  <a:schemeClr val="hlink"/>
                </a:solidFill>
              </a:rPr>
              <a:t>否</a:t>
            </a:r>
            <a:r>
              <a:rPr lang="zh-CN" altLang="en-US" sz="2400" dirty="0" smtClean="0">
                <a:solidFill>
                  <a:schemeClr val="hlink"/>
                </a:solidFill>
              </a:rPr>
              <a:t>认现在某些青年在堕落</a:t>
            </a:r>
            <a:r>
              <a:rPr lang="en-US" altLang="en-US" sz="2400" dirty="0" smtClean="0">
                <a:solidFill>
                  <a:schemeClr val="hlink"/>
                </a:solidFill>
                <a:ea typeface="宋体" charset="-122"/>
              </a:rPr>
              <a:t>。</a:t>
            </a:r>
            <a:endParaRPr lang="zh-CN" altLang="en-US" sz="2400" dirty="0" smtClean="0">
              <a:solidFill>
                <a:schemeClr val="hlink"/>
              </a:solidFill>
            </a:endParaRPr>
          </a:p>
        </p:txBody>
      </p:sp>
      <p:pic>
        <p:nvPicPr>
          <p:cNvPr id="81921" name="Picture 1" descr="C:\Users\zhao\AppData\Roaming\Tencent\Users\27957503\QQ\WinTemp\RichOle\F6GDP)8[KKA48$_$C[C23CJ.png"/>
          <p:cNvPicPr>
            <a:picLocks noChangeAspect="1" noChangeArrowheads="1"/>
          </p:cNvPicPr>
          <p:nvPr/>
        </p:nvPicPr>
        <p:blipFill>
          <a:blip r:embed="rId2"/>
          <a:srcRect/>
          <a:stretch>
            <a:fillRect/>
          </a:stretch>
        </p:blipFill>
        <p:spPr bwMode="auto">
          <a:xfrm>
            <a:off x="2267744" y="1700808"/>
            <a:ext cx="1685925" cy="285750"/>
          </a:xfrm>
          <a:prstGeom prst="rect">
            <a:avLst/>
          </a:prstGeom>
          <a:noFill/>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8274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dissolve">
                                      <p:cBhvr>
                                        <p:cTn id="1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6" name="Rectangle 11"/>
          <p:cNvSpPr>
            <a:spLocks noGrp="1" noChangeAspect="1"/>
          </p:cNvSpPr>
          <p:nvPr>
            <p:ph type="body" idx="1"/>
          </p:nvPr>
        </p:nvSpPr>
        <p:spPr>
          <a:xfrm>
            <a:off x="395536" y="1916832"/>
            <a:ext cx="8229600" cy="4608511"/>
          </a:xfrm>
        </p:spPr>
        <p:txBody>
          <a:bodyPr>
            <a:normAutofit/>
          </a:bodyPr>
          <a:lstStyle/>
          <a:p>
            <a:pPr marL="0" indent="0">
              <a:buNone/>
            </a:pPr>
            <a:r>
              <a:rPr lang="zh-CN" altLang="en-US" sz="2400" dirty="0"/>
              <a:t> </a:t>
            </a:r>
            <a:r>
              <a:rPr lang="zh-CN" altLang="en-US" sz="2400" dirty="0" smtClean="0"/>
              <a:t> </a:t>
            </a:r>
            <a:r>
              <a:rPr lang="en-US" altLang="zh-CN" sz="2400" b="0" i="1" dirty="0" smtClean="0"/>
              <a:t>v.</a:t>
            </a:r>
            <a:r>
              <a:rPr lang="en-US" altLang="zh-CN" sz="2400" b="0" dirty="0" smtClean="0"/>
              <a:t> to become worse</a:t>
            </a:r>
            <a:endParaRPr lang="en-US" altLang="zh-CN" sz="2400" b="0" i="1" dirty="0" smtClean="0"/>
          </a:p>
          <a:p>
            <a:pPr marL="0" indent="0">
              <a:buNone/>
            </a:pPr>
            <a:r>
              <a:rPr lang="en-US" altLang="zh-CN" sz="2400" b="0" i="1" dirty="0" smtClean="0"/>
              <a:t>  adj.</a:t>
            </a:r>
            <a:r>
              <a:rPr lang="en-US" altLang="zh-CN" sz="2400" b="0" dirty="0" smtClean="0"/>
              <a:t> immoral; in a worse state than before</a:t>
            </a:r>
            <a:endParaRPr lang="en-US" altLang="zh-CN" sz="2400" b="0" i="1" dirty="0" smtClean="0"/>
          </a:p>
          <a:p>
            <a:pPr marL="0" indent="0">
              <a:buNone/>
            </a:pPr>
            <a:r>
              <a:rPr lang="en-US" altLang="zh-CN" sz="2400" i="1" dirty="0"/>
              <a:t> </a:t>
            </a:r>
            <a:r>
              <a:rPr lang="en-US" altLang="zh-CN" sz="2400" i="1" dirty="0" smtClean="0"/>
              <a:t> </a:t>
            </a:r>
            <a:r>
              <a:rPr lang="en-US" altLang="zh-CN" sz="2400" b="0" i="1" dirty="0" smtClean="0"/>
              <a:t>n.</a:t>
            </a:r>
            <a:r>
              <a:rPr lang="en-US" altLang="zh-CN" sz="2400" b="0" dirty="0" smtClean="0"/>
              <a:t> someone whose </a:t>
            </a:r>
            <a:r>
              <a:rPr lang="en-US" altLang="zh-CN" sz="2400" b="0" dirty="0" err="1" smtClean="0"/>
              <a:t>behaviour</a:t>
            </a:r>
            <a:r>
              <a:rPr lang="en-US" altLang="zh-CN" sz="2400" b="0" dirty="0" smtClean="0"/>
              <a:t> is shocking or immoral</a:t>
            </a:r>
          </a:p>
          <a:p>
            <a:pPr marL="0" indent="0">
              <a:buNone/>
            </a:pPr>
            <a:endParaRPr lang="en-US" altLang="zh-CN" sz="1200" dirty="0"/>
          </a:p>
          <a:p>
            <a:pPr marL="0" indent="0">
              <a:buNone/>
            </a:pPr>
            <a:r>
              <a:rPr lang="en-US" altLang="zh-CN" sz="2400" dirty="0" smtClean="0"/>
              <a:t>Work in pairs and identify the part of speech.</a:t>
            </a:r>
            <a:endParaRPr lang="en-US" altLang="zh-CN" sz="2400" b="0" dirty="0" smtClean="0"/>
          </a:p>
          <a:p>
            <a:pPr marL="0" indent="0">
              <a:buNone/>
            </a:pPr>
            <a:r>
              <a:rPr lang="en-US" altLang="zh-CN" sz="2400" b="0" dirty="0" smtClean="0"/>
              <a:t>1. </a:t>
            </a:r>
            <a:r>
              <a:rPr lang="en-US" altLang="zh-CN" sz="2400" b="1" dirty="0" smtClean="0"/>
              <a:t>degenerate</a:t>
            </a:r>
            <a:r>
              <a:rPr lang="en-US" altLang="zh-CN" sz="2400" b="0" dirty="0" smtClean="0"/>
              <a:t> art</a:t>
            </a:r>
            <a:endParaRPr lang="zh-CN" altLang="zh-CN" sz="2400" b="0" dirty="0" smtClean="0"/>
          </a:p>
          <a:p>
            <a:pPr marL="360363" indent="-360363">
              <a:buNone/>
            </a:pPr>
            <a:r>
              <a:rPr lang="zh-CN" altLang="zh-CN" sz="2400" b="0" dirty="0" smtClean="0"/>
              <a:t>2. His condition continued to </a:t>
            </a:r>
            <a:r>
              <a:rPr lang="zh-CN" altLang="zh-CN" sz="2400" b="1" dirty="0" smtClean="0"/>
              <a:t>degenerate</a:t>
            </a:r>
            <a:r>
              <a:rPr lang="zh-CN" altLang="zh-CN" sz="2400" b="0" dirty="0" smtClean="0"/>
              <a:t> even after admission to hospital. </a:t>
            </a:r>
          </a:p>
          <a:p>
            <a:pPr marL="0" indent="0">
              <a:buNone/>
            </a:pPr>
            <a:r>
              <a:rPr lang="zh-CN" altLang="zh-CN" sz="2400" b="0" dirty="0" smtClean="0"/>
              <a:t>3. a </a:t>
            </a:r>
            <a:r>
              <a:rPr lang="zh-CN" altLang="zh-CN" sz="2400" b="1" dirty="0" smtClean="0"/>
              <a:t>degenerate</a:t>
            </a:r>
            <a:r>
              <a:rPr lang="zh-CN" altLang="zh-CN" sz="2400" b="0" dirty="0" smtClean="0"/>
              <a:t> lifestyle</a:t>
            </a:r>
          </a:p>
          <a:p>
            <a:pPr marL="0" indent="0">
              <a:buNone/>
            </a:pPr>
            <a:r>
              <a:rPr lang="zh-CN" altLang="zh-CN" sz="2400" b="0" dirty="0" smtClean="0"/>
              <a:t>4. You are a </a:t>
            </a:r>
            <a:r>
              <a:rPr lang="zh-CN" altLang="zh-CN" sz="2400" b="1" dirty="0" smtClean="0"/>
              <a:t>degenerate</a:t>
            </a:r>
            <a:r>
              <a:rPr lang="zh-CN" altLang="zh-CN" sz="2400" b="0" dirty="0" smtClean="0"/>
              <a:t>, boy. You</a:t>
            </a:r>
            <a:r>
              <a:rPr lang="en-US" altLang="zh-CN" sz="2400" b="0" dirty="0" smtClean="0"/>
              <a:t>’</a:t>
            </a:r>
            <a:r>
              <a:rPr lang="zh-CN" altLang="zh-CN" sz="2400" b="0" dirty="0" smtClean="0"/>
              <a:t>re a disgrace to your ancestors.</a:t>
            </a:r>
            <a:r>
              <a:rPr lang="zh-CN" altLang="zh-CN" sz="2400" dirty="0" smtClean="0"/>
              <a:t> </a:t>
            </a:r>
            <a:endParaRPr lang="zh-CN" altLang="en-US" sz="2400" dirty="0" smtClean="0"/>
          </a:p>
        </p:txBody>
      </p:sp>
      <p:sp>
        <p:nvSpPr>
          <p:cNvPr id="1413138" name="WordArt 18"/>
          <p:cNvSpPr>
            <a:spLocks noChangeArrowheads="1" noChangeShapeType="1" noTextEdit="1"/>
          </p:cNvSpPr>
          <p:nvPr/>
        </p:nvSpPr>
        <p:spPr bwMode="auto">
          <a:xfrm>
            <a:off x="4932660" y="3933056"/>
            <a:ext cx="2159000" cy="434975"/>
          </a:xfrm>
          <a:prstGeom prst="rect">
            <a:avLst/>
          </a:prstGeom>
        </p:spPr>
        <p:txBody>
          <a:bodyPr wrap="none" fromWordArt="1">
            <a:prstTxWarp prst="textPlain">
              <a:avLst>
                <a:gd name="adj" fmla="val 50000"/>
              </a:avLst>
            </a:prstTxWarp>
          </a:bodyPr>
          <a:lstStyle/>
          <a:p>
            <a:pPr algn="ctr"/>
            <a:r>
              <a:rPr lang="en-US" altLang="zh-CN" kern="10" dirty="0">
                <a:ln w="19050">
                  <a:solidFill>
                    <a:srgbClr val="FF9900"/>
                  </a:solidFill>
                  <a:round/>
                  <a:headEnd/>
                  <a:tailEnd/>
                </a:ln>
                <a:solidFill>
                  <a:srgbClr val="FFFF00"/>
                </a:solidFill>
                <a:effectLst>
                  <a:outerShdw dist="35921" dir="2700000" algn="ctr" rotWithShape="0">
                    <a:srgbClr val="990000"/>
                  </a:outerShdw>
                </a:effectLst>
                <a:latin typeface="Century Gothic"/>
              </a:rPr>
              <a:t>adjective</a:t>
            </a:r>
            <a:endParaRPr lang="zh-CN" altLang="en-US" kern="10" dirty="0">
              <a:ln w="19050">
                <a:solidFill>
                  <a:srgbClr val="FF9900"/>
                </a:solidFill>
                <a:round/>
                <a:headEnd/>
                <a:tailEnd/>
              </a:ln>
              <a:solidFill>
                <a:srgbClr val="FFFF00"/>
              </a:solidFill>
              <a:effectLst>
                <a:outerShdw dist="35921" dir="2700000" algn="ctr" rotWithShape="0">
                  <a:srgbClr val="990000"/>
                </a:outerShdw>
              </a:effectLst>
              <a:latin typeface="Century Gothic"/>
            </a:endParaRPr>
          </a:p>
        </p:txBody>
      </p:sp>
      <p:sp>
        <p:nvSpPr>
          <p:cNvPr id="1413139" name="WordArt 19"/>
          <p:cNvSpPr>
            <a:spLocks noChangeArrowheads="1" noChangeShapeType="1" noTextEdit="1"/>
          </p:cNvSpPr>
          <p:nvPr/>
        </p:nvSpPr>
        <p:spPr bwMode="auto">
          <a:xfrm>
            <a:off x="5004048" y="4760986"/>
            <a:ext cx="1511300" cy="360363"/>
          </a:xfrm>
          <a:prstGeom prst="rect">
            <a:avLst/>
          </a:prstGeom>
        </p:spPr>
        <p:txBody>
          <a:bodyPr wrap="none" fromWordArt="1">
            <a:prstTxWarp prst="textPlain">
              <a:avLst>
                <a:gd name="adj" fmla="val 50000"/>
              </a:avLst>
            </a:prstTxWarp>
          </a:bodyPr>
          <a:lstStyle/>
          <a:p>
            <a:pPr algn="ctr"/>
            <a:r>
              <a:rPr lang="en-US" altLang="zh-CN" kern="10" dirty="0">
                <a:ln w="19050">
                  <a:solidFill>
                    <a:srgbClr val="FF9900"/>
                  </a:solidFill>
                  <a:round/>
                  <a:headEnd/>
                  <a:tailEnd/>
                </a:ln>
                <a:solidFill>
                  <a:srgbClr val="FFFF00"/>
                </a:solidFill>
                <a:effectLst>
                  <a:outerShdw dist="35921" dir="2700000" algn="ctr" rotWithShape="0">
                    <a:srgbClr val="990000"/>
                  </a:outerShdw>
                </a:effectLst>
                <a:latin typeface="Century Gothic"/>
              </a:rPr>
              <a:t>verb</a:t>
            </a:r>
            <a:endParaRPr lang="zh-CN" altLang="en-US" kern="10" dirty="0">
              <a:ln w="19050">
                <a:solidFill>
                  <a:srgbClr val="FF9900"/>
                </a:solidFill>
                <a:round/>
                <a:headEnd/>
                <a:tailEnd/>
              </a:ln>
              <a:solidFill>
                <a:srgbClr val="FFFF00"/>
              </a:solidFill>
              <a:effectLst>
                <a:outerShdw dist="35921" dir="2700000" algn="ctr" rotWithShape="0">
                  <a:srgbClr val="990000"/>
                </a:outerShdw>
              </a:effectLst>
              <a:latin typeface="Century Gothic"/>
            </a:endParaRPr>
          </a:p>
        </p:txBody>
      </p:sp>
      <p:sp>
        <p:nvSpPr>
          <p:cNvPr id="1413140" name="WordArt 20"/>
          <p:cNvSpPr>
            <a:spLocks noChangeArrowheads="1" noChangeShapeType="1" noTextEdit="1"/>
          </p:cNvSpPr>
          <p:nvPr/>
        </p:nvSpPr>
        <p:spPr bwMode="auto">
          <a:xfrm>
            <a:off x="5004048" y="5229200"/>
            <a:ext cx="2159000" cy="434975"/>
          </a:xfrm>
          <a:prstGeom prst="rect">
            <a:avLst/>
          </a:prstGeom>
        </p:spPr>
        <p:txBody>
          <a:bodyPr wrap="none" fromWordArt="1">
            <a:prstTxWarp prst="textPlain">
              <a:avLst>
                <a:gd name="adj" fmla="val 50000"/>
              </a:avLst>
            </a:prstTxWarp>
          </a:bodyPr>
          <a:lstStyle/>
          <a:p>
            <a:pPr algn="ctr"/>
            <a:r>
              <a:rPr lang="en-US" altLang="zh-CN" kern="10" dirty="0">
                <a:ln w="19050">
                  <a:solidFill>
                    <a:srgbClr val="FF9900"/>
                  </a:solidFill>
                  <a:round/>
                  <a:headEnd/>
                  <a:tailEnd/>
                </a:ln>
                <a:solidFill>
                  <a:srgbClr val="FFFF00"/>
                </a:solidFill>
                <a:effectLst>
                  <a:outerShdw dist="35921" dir="2700000" algn="ctr" rotWithShape="0">
                    <a:srgbClr val="990000"/>
                  </a:outerShdw>
                </a:effectLst>
                <a:latin typeface="Century Gothic"/>
              </a:rPr>
              <a:t>adjective</a:t>
            </a:r>
            <a:endParaRPr lang="zh-CN" altLang="en-US" kern="10" dirty="0">
              <a:ln w="19050">
                <a:solidFill>
                  <a:srgbClr val="FF9900"/>
                </a:solidFill>
                <a:round/>
                <a:headEnd/>
                <a:tailEnd/>
              </a:ln>
              <a:solidFill>
                <a:srgbClr val="FFFF00"/>
              </a:solidFill>
              <a:effectLst>
                <a:outerShdw dist="35921" dir="2700000" algn="ctr" rotWithShape="0">
                  <a:srgbClr val="990000"/>
                </a:outerShdw>
              </a:effectLst>
              <a:latin typeface="Century Gothic"/>
            </a:endParaRPr>
          </a:p>
        </p:txBody>
      </p:sp>
      <p:sp>
        <p:nvSpPr>
          <p:cNvPr id="1413141" name="WordArt 21"/>
          <p:cNvSpPr>
            <a:spLocks noChangeArrowheads="1" noChangeShapeType="1" noTextEdit="1"/>
          </p:cNvSpPr>
          <p:nvPr/>
        </p:nvSpPr>
        <p:spPr bwMode="auto">
          <a:xfrm>
            <a:off x="5076056" y="6165304"/>
            <a:ext cx="1511300" cy="292100"/>
          </a:xfrm>
          <a:prstGeom prst="rect">
            <a:avLst/>
          </a:prstGeom>
        </p:spPr>
        <p:txBody>
          <a:bodyPr wrap="none" fromWordArt="1">
            <a:prstTxWarp prst="textPlain">
              <a:avLst>
                <a:gd name="adj" fmla="val 50000"/>
              </a:avLst>
            </a:prstTxWarp>
          </a:bodyPr>
          <a:lstStyle/>
          <a:p>
            <a:pPr algn="ctr"/>
            <a:r>
              <a:rPr lang="en-US" altLang="zh-CN" kern="10" dirty="0">
                <a:ln w="19050">
                  <a:solidFill>
                    <a:srgbClr val="FF9900"/>
                  </a:solidFill>
                  <a:round/>
                  <a:headEnd/>
                  <a:tailEnd/>
                </a:ln>
                <a:solidFill>
                  <a:srgbClr val="FFFF00"/>
                </a:solidFill>
                <a:effectLst>
                  <a:outerShdw dist="35921" dir="2700000" algn="ctr" rotWithShape="0">
                    <a:srgbClr val="990000"/>
                  </a:outerShdw>
                </a:effectLst>
                <a:latin typeface="Century Gothic"/>
              </a:rPr>
              <a:t>noun</a:t>
            </a:r>
            <a:endParaRPr lang="zh-CN" altLang="en-US" kern="10" dirty="0">
              <a:ln w="19050">
                <a:solidFill>
                  <a:srgbClr val="FF9900"/>
                </a:solidFill>
                <a:round/>
                <a:headEnd/>
                <a:tailEnd/>
              </a:ln>
              <a:solidFill>
                <a:srgbClr val="FFFF00"/>
              </a:solidFill>
              <a:effectLst>
                <a:outerShdw dist="35921" dir="2700000" algn="ctr" rotWithShape="0">
                  <a:srgbClr val="990000"/>
                </a:outerShdw>
              </a:effectLst>
              <a:latin typeface="Century Gothic"/>
            </a:endParaRPr>
          </a:p>
        </p:txBody>
      </p:sp>
      <p:pic>
        <p:nvPicPr>
          <p:cNvPr id="8"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0"/>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293492" y="1340768"/>
            <a:ext cx="2206245" cy="584775"/>
          </a:xfrm>
          <a:prstGeom prst="rect">
            <a:avLst/>
          </a:prstGeom>
        </p:spPr>
        <p:txBody>
          <a:bodyPr wrap="none">
            <a:spAutoFit/>
          </a:bodyPr>
          <a:lstStyle/>
          <a:p>
            <a:r>
              <a:rPr lang="en-US" altLang="zh-CN" sz="3200" b="1" dirty="0"/>
              <a:t>degenerate </a:t>
            </a:r>
            <a:endParaRPr lang="zh-CN" altLang="en-US" sz="3200" dirty="0"/>
          </a:p>
        </p:txBody>
      </p:sp>
    </p:spTree>
    <p:extLst>
      <p:ext uri="{BB962C8B-B14F-4D97-AF65-F5344CB8AC3E}">
        <p14:creationId xmlns:p14="http://schemas.microsoft.com/office/powerpoint/2010/main" val="2656895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4131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0" fill="hold" grpId="0" nodeType="clickEffect">
                                  <p:stCondLst>
                                    <p:cond delay="0"/>
                                  </p:stCondLst>
                                  <p:childTnLst>
                                    <p:set>
                                      <p:cBhvr>
                                        <p:cTn id="10" dur="1" fill="hold">
                                          <p:stCondLst>
                                            <p:cond delay="0"/>
                                          </p:stCondLst>
                                        </p:cTn>
                                        <p:tgtEl>
                                          <p:spTgt spid="14131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0" fill="hold" grpId="0" nodeType="clickEffect">
                                  <p:stCondLst>
                                    <p:cond delay="0"/>
                                  </p:stCondLst>
                                  <p:childTnLst>
                                    <p:set>
                                      <p:cBhvr>
                                        <p:cTn id="14" dur="1" fill="hold">
                                          <p:stCondLst>
                                            <p:cond delay="0"/>
                                          </p:stCondLst>
                                        </p:cTn>
                                        <p:tgtEl>
                                          <p:spTgt spid="14131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0" fill="hold" grpId="0" nodeType="clickEffect">
                                  <p:stCondLst>
                                    <p:cond delay="0"/>
                                  </p:stCondLst>
                                  <p:childTnLst>
                                    <p:set>
                                      <p:cBhvr>
                                        <p:cTn id="18" dur="1" fill="hold">
                                          <p:stCondLst>
                                            <p:cond delay="0"/>
                                          </p:stCondLst>
                                        </p:cTn>
                                        <p:tgtEl>
                                          <p:spTgt spid="1413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38" grpId="0" animBg="1"/>
      <p:bldP spid="1413139" grpId="0" animBg="1"/>
      <p:bldP spid="1413140" grpId="0" animBg="1"/>
      <p:bldP spid="141314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251520" y="1340768"/>
            <a:ext cx="8764437" cy="6021627"/>
          </a:xfrm>
          <a:prstGeom prst="rect">
            <a:avLst/>
          </a:prstGeom>
          <a:noFill/>
          <a:ln>
            <a:miter lim="800000"/>
            <a:headEnd/>
            <a:tailEnd/>
          </a:ln>
        </p:spPr>
        <p:txBody>
          <a:bodyPr/>
          <a:lstStyle/>
          <a:p>
            <a:pPr algn="just" eaLnBrk="1" hangingPunct="1">
              <a:buSzPct val="120000"/>
              <a:buFont typeface="Arial" charset="0"/>
              <a:buNone/>
            </a:pPr>
            <a:r>
              <a:rPr lang="en-US" altLang="zh-CN" sz="3200" b="1" dirty="0" smtClean="0"/>
              <a:t>suffragette </a:t>
            </a:r>
            <a:r>
              <a:rPr lang="en-US" altLang="zh-CN" b="1" dirty="0" smtClean="0"/>
              <a:t>               </a:t>
            </a:r>
            <a:r>
              <a:rPr lang="en-US" altLang="zh-CN" sz="2800" i="1" dirty="0" smtClean="0">
                <a:solidFill>
                  <a:srgbClr val="C00000"/>
                </a:solidFill>
              </a:rPr>
              <a:t>n. </a:t>
            </a:r>
            <a:r>
              <a:rPr lang="en-US" altLang="zh-CN" sz="2800" dirty="0" smtClean="0">
                <a:solidFill>
                  <a:srgbClr val="C00000"/>
                </a:solidFill>
              </a:rPr>
              <a:t>[C]</a:t>
            </a:r>
            <a:r>
              <a:rPr lang="en-US" altLang="zh-CN" sz="2800" i="1" dirty="0" smtClean="0">
                <a:solidFill>
                  <a:srgbClr val="C00000"/>
                </a:solidFill>
              </a:rPr>
              <a:t> </a:t>
            </a:r>
            <a:r>
              <a:rPr lang="zh-CN" altLang="en-US" sz="2800" dirty="0" smtClean="0"/>
              <a:t>in the UK and US a woman who took part in public protests about giving women the right to vote in the early 1900s</a:t>
            </a:r>
            <a:r>
              <a:rPr lang="zh-CN" altLang="zh-CN" sz="2400" dirty="0" smtClean="0">
                <a:solidFill>
                  <a:schemeClr val="hlink"/>
                </a:solidFill>
              </a:rPr>
              <a:t>（</a:t>
            </a:r>
            <a:r>
              <a:rPr lang="zh-CN" altLang="en-US" sz="2400" dirty="0" smtClean="0">
                <a:solidFill>
                  <a:schemeClr val="hlink"/>
                </a:solidFill>
                <a:latin typeface="宋体" charset="-122"/>
              </a:rPr>
              <a:t>2</a:t>
            </a:r>
            <a:r>
              <a:rPr lang="zh-CN" altLang="zh-CN" sz="2400" dirty="0" smtClean="0">
                <a:solidFill>
                  <a:schemeClr val="hlink"/>
                </a:solidFill>
                <a:latin typeface="宋体" charset="-122"/>
              </a:rPr>
              <a:t>0</a:t>
            </a:r>
            <a:r>
              <a:rPr lang="zh-CN" altLang="zh-CN" sz="2400" dirty="0" smtClean="0">
                <a:solidFill>
                  <a:schemeClr val="hlink"/>
                </a:solidFill>
              </a:rPr>
              <a:t>世纪初英美两国）为女性争取选举权的女子</a:t>
            </a:r>
            <a:endParaRPr lang="en-US" altLang="zh-CN" sz="2400" b="1" dirty="0" smtClean="0">
              <a:solidFill>
                <a:schemeClr val="hlink"/>
              </a:solidFill>
            </a:endParaRPr>
          </a:p>
          <a:p>
            <a:pPr algn="just">
              <a:buSzPct val="95000"/>
              <a:buFont typeface="Wingdings" pitchFamily="2" charset="2"/>
              <a:buNone/>
            </a:pPr>
            <a:r>
              <a:rPr lang="en-US" altLang="zh-CN" sz="2800" i="1" dirty="0" smtClean="0"/>
              <a:t>e.g.</a:t>
            </a:r>
            <a:r>
              <a:rPr lang="en-US" altLang="en-US" sz="2800" dirty="0" smtClean="0">
                <a:ea typeface="宋体" charset="-122"/>
              </a:rPr>
              <a:t> </a:t>
            </a:r>
            <a:endParaRPr lang="en-US" altLang="zh-CN" sz="2800" dirty="0" smtClean="0"/>
          </a:p>
          <a:p>
            <a:pPr algn="just">
              <a:buSzPct val="95000"/>
              <a:buFont typeface="Wingdings" pitchFamily="2" charset="2"/>
              <a:buNone/>
            </a:pPr>
            <a:r>
              <a:rPr lang="en-US" altLang="zh-CN" sz="2800" dirty="0" smtClean="0"/>
              <a:t>1. In July 1909, imprisoned English </a:t>
            </a:r>
            <a:r>
              <a:rPr lang="en-US" altLang="zh-CN" sz="2800" b="1" dirty="0" smtClean="0"/>
              <a:t>suffragette</a:t>
            </a:r>
            <a:r>
              <a:rPr lang="en-US" altLang="zh-CN" sz="2800" dirty="0" smtClean="0"/>
              <a:t> Marion Dunlop refused to eat. </a:t>
            </a:r>
          </a:p>
          <a:p>
            <a:pPr hangingPunct="1">
              <a:buSzPct val="95000"/>
              <a:buFont typeface="Wingdings" pitchFamily="2" charset="2"/>
              <a:buNone/>
            </a:pPr>
            <a:r>
              <a:rPr lang="en-US" altLang="zh-CN" sz="2400" dirty="0" smtClean="0">
                <a:solidFill>
                  <a:schemeClr val="hlink"/>
                </a:solidFill>
                <a:latin typeface="宋体" charset="-122"/>
              </a:rPr>
              <a:t>  1909</a:t>
            </a:r>
            <a:r>
              <a:rPr lang="zh-CN" altLang="en-US" sz="2400" dirty="0" smtClean="0">
                <a:solidFill>
                  <a:schemeClr val="hlink"/>
                </a:solidFill>
              </a:rPr>
              <a:t>年</a:t>
            </a:r>
            <a:r>
              <a:rPr lang="en-US" altLang="zh-CN" sz="2400" dirty="0" smtClean="0">
                <a:solidFill>
                  <a:schemeClr val="hlink"/>
                </a:solidFill>
                <a:latin typeface="宋体" charset="-122"/>
              </a:rPr>
              <a:t>7</a:t>
            </a:r>
            <a:r>
              <a:rPr lang="zh-CN" altLang="en-US" sz="2400" dirty="0" smtClean="0">
                <a:solidFill>
                  <a:schemeClr val="hlink"/>
                </a:solidFill>
              </a:rPr>
              <a:t>月，被逮捕的英国女权主义者</a:t>
            </a:r>
            <a:r>
              <a:rPr lang="zh-CN" altLang="en-US" sz="2300" dirty="0" smtClean="0">
                <a:solidFill>
                  <a:schemeClr val="hlink"/>
                </a:solidFill>
              </a:rPr>
              <a:t>马里恩</a:t>
            </a:r>
            <a:r>
              <a:rPr lang="en-US" altLang="zh-CN" sz="2400" dirty="0" smtClean="0">
                <a:solidFill>
                  <a:schemeClr val="hlink"/>
                </a:solidFill>
                <a:latin typeface="宋体" charset="-122"/>
              </a:rPr>
              <a:t>·</a:t>
            </a:r>
            <a:r>
              <a:rPr lang="zh-CN" altLang="en-US" sz="2300" dirty="0" smtClean="0">
                <a:solidFill>
                  <a:schemeClr val="hlink"/>
                </a:solidFill>
              </a:rPr>
              <a:t>邓洛普开始绝食。</a:t>
            </a:r>
            <a:endParaRPr lang="en-US" altLang="zh-CN" sz="2300" dirty="0" smtClean="0">
              <a:solidFill>
                <a:schemeClr val="hlink"/>
              </a:solidFill>
            </a:endParaRPr>
          </a:p>
          <a:p>
            <a:pPr algn="just">
              <a:buFont typeface="Arial" charset="0"/>
              <a:buNone/>
            </a:pPr>
            <a:r>
              <a:rPr lang="en-US" altLang="zh-CN" sz="2800" dirty="0" smtClean="0"/>
              <a:t>2. After women obtained the right to vote, the </a:t>
            </a:r>
            <a:r>
              <a:rPr lang="en-US" altLang="zh-CN" sz="2800" b="1" dirty="0" smtClean="0"/>
              <a:t>suffragette</a:t>
            </a:r>
            <a:r>
              <a:rPr lang="en-US" altLang="zh-CN" sz="2800" dirty="0" smtClean="0"/>
              <a:t> movement became a dead duck in Britain. </a:t>
            </a:r>
          </a:p>
          <a:p>
            <a:pPr algn="just">
              <a:buFont typeface="Arial" charset="0"/>
              <a:buNone/>
            </a:pPr>
            <a:r>
              <a:rPr lang="zh-CN" altLang="en-US" sz="2800" dirty="0" smtClean="0"/>
              <a:t>   </a:t>
            </a:r>
            <a:r>
              <a:rPr lang="zh-CN" altLang="en-US" sz="2400" dirty="0" smtClean="0">
                <a:solidFill>
                  <a:schemeClr val="hlink"/>
                </a:solidFill>
              </a:rPr>
              <a:t>妇女获得选举权后，鼓吹妇女参政的妇女运动在英国成了不能再引起人们兴趣的问题了。</a:t>
            </a:r>
          </a:p>
        </p:txBody>
      </p:sp>
      <p:pic>
        <p:nvPicPr>
          <p:cNvPr id="76801" name="Picture 1" descr="C:\Users\zhao\AppData\Roaming\Tencent\Users\27957503\QQ\WinTemp\RichOle\I7F~))G64RE(D)6Y7N3(9`H.png"/>
          <p:cNvPicPr>
            <a:picLocks noChangeAspect="1" noChangeArrowheads="1"/>
          </p:cNvPicPr>
          <p:nvPr/>
        </p:nvPicPr>
        <p:blipFill>
          <a:blip r:embed="rId2"/>
          <a:srcRect/>
          <a:stretch>
            <a:fillRect/>
          </a:stretch>
        </p:blipFill>
        <p:spPr bwMode="auto">
          <a:xfrm>
            <a:off x="2267744" y="1556792"/>
            <a:ext cx="1428750" cy="285750"/>
          </a:xfrm>
          <a:prstGeom prst="rect">
            <a:avLst/>
          </a:prstGeom>
          <a:noFill/>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0"/>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0729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221291" y="1418212"/>
            <a:ext cx="8743197" cy="5435359"/>
          </a:xfrm>
          <a:prstGeom prst="rect">
            <a:avLst/>
          </a:prstGeom>
          <a:noFill/>
          <a:ln>
            <a:miter lim="800000"/>
            <a:headEnd/>
            <a:tailEnd/>
          </a:ln>
        </p:spPr>
        <p:txBody>
          <a:bodyPr>
            <a:normAutofit lnSpcReduction="10000"/>
          </a:bodyPr>
          <a:lstStyle/>
          <a:p>
            <a:pPr algn="just" eaLnBrk="1" hangingPunct="1">
              <a:buSzPct val="120000"/>
              <a:buNone/>
            </a:pPr>
            <a:r>
              <a:rPr lang="en-US" altLang="zh-CN" sz="3200" b="1" dirty="0" smtClean="0"/>
              <a:t>trade unionist                        </a:t>
            </a:r>
            <a:r>
              <a:rPr lang="en-US" altLang="zh-CN" sz="2800" i="1" dirty="0" smtClean="0">
                <a:solidFill>
                  <a:srgbClr val="C00000"/>
                </a:solidFill>
              </a:rPr>
              <a:t>n. </a:t>
            </a:r>
            <a:r>
              <a:rPr lang="en-US" altLang="zh-CN" sz="2800" dirty="0" smtClean="0">
                <a:solidFill>
                  <a:srgbClr val="C00000"/>
                </a:solidFill>
              </a:rPr>
              <a:t>[C]</a:t>
            </a:r>
            <a:r>
              <a:rPr lang="en-US" dirty="0" smtClean="0"/>
              <a:t> (</a:t>
            </a:r>
            <a:r>
              <a:rPr lang="en-US" i="1" dirty="0" err="1" smtClean="0"/>
              <a:t>BrE</a:t>
            </a:r>
            <a:r>
              <a:rPr lang="en-US" dirty="0" smtClean="0"/>
              <a:t>) </a:t>
            </a:r>
            <a:r>
              <a:rPr lang="zh-CN" altLang="en-US" sz="2800" dirty="0" smtClean="0"/>
              <a:t>a member of a trade union</a:t>
            </a:r>
            <a:r>
              <a:rPr lang="en-US" altLang="zh-CN" sz="2800" dirty="0" smtClean="0"/>
              <a:t>;</a:t>
            </a:r>
            <a:r>
              <a:rPr lang="en-US" altLang="zh-CN" sz="2800" i="1" dirty="0" smtClean="0">
                <a:solidFill>
                  <a:schemeClr val="accent2"/>
                </a:solidFill>
              </a:rPr>
              <a:t> </a:t>
            </a:r>
            <a:r>
              <a:rPr lang="en-US" altLang="zh-CN" sz="2800" dirty="0" smtClean="0"/>
              <a:t>an advocate or supporter of trade unions</a:t>
            </a:r>
            <a:r>
              <a:rPr lang="en-US" altLang="zh-CN" sz="2800" i="1" dirty="0" smtClean="0">
                <a:solidFill>
                  <a:schemeClr val="accent2"/>
                </a:solidFill>
              </a:rPr>
              <a:t> </a:t>
            </a:r>
          </a:p>
          <a:p>
            <a:pPr algn="just" eaLnBrk="1" hangingPunct="1">
              <a:buSzPct val="120000"/>
              <a:buNone/>
            </a:pPr>
            <a:r>
              <a:rPr lang="en-US" altLang="zh-CN" sz="2800" i="1" dirty="0">
                <a:solidFill>
                  <a:schemeClr val="accent2"/>
                </a:solidFill>
              </a:rPr>
              <a:t> </a:t>
            </a:r>
            <a:r>
              <a:rPr lang="en-US" altLang="zh-CN" sz="2800" i="1" dirty="0" smtClean="0">
                <a:solidFill>
                  <a:schemeClr val="accent2"/>
                </a:solidFill>
              </a:rPr>
              <a:t>   </a:t>
            </a:r>
            <a:r>
              <a:rPr lang="zh-CN" altLang="en-US" sz="2400" dirty="0" smtClean="0">
                <a:solidFill>
                  <a:schemeClr val="hlink"/>
                </a:solidFill>
              </a:rPr>
              <a:t>工会主义者</a:t>
            </a:r>
            <a:endParaRPr lang="en-US" altLang="zh-CN" sz="2400" b="1" dirty="0" smtClean="0">
              <a:solidFill>
                <a:schemeClr val="hlink"/>
              </a:solidFill>
            </a:endParaRPr>
          </a:p>
          <a:p>
            <a:pPr algn="just">
              <a:buSzPct val="95000"/>
              <a:buFont typeface="Wingdings" pitchFamily="2" charset="2"/>
              <a:buNone/>
            </a:pPr>
            <a:r>
              <a:rPr lang="en-US" altLang="zh-CN" sz="2800" i="1" dirty="0" smtClean="0"/>
              <a:t>e.g.</a:t>
            </a:r>
            <a:r>
              <a:rPr lang="en-US" altLang="en-US" sz="2800" dirty="0" smtClean="0">
                <a:ea typeface="宋体" charset="-122"/>
              </a:rPr>
              <a:t> </a:t>
            </a:r>
            <a:endParaRPr lang="en-US" altLang="zh-CN" sz="2800" dirty="0" smtClean="0"/>
          </a:p>
          <a:p>
            <a:pPr algn="just">
              <a:buSzPct val="95000"/>
              <a:buFont typeface="Wingdings" pitchFamily="2" charset="2"/>
              <a:buNone/>
            </a:pPr>
            <a:r>
              <a:rPr lang="en-US" altLang="zh-CN" sz="2800" dirty="0" smtClean="0"/>
              <a:t>1. The employers and the two </a:t>
            </a:r>
            <a:r>
              <a:rPr lang="en-US" altLang="zh-CN" sz="2800" b="1" dirty="0" smtClean="0"/>
              <a:t>trade unionists </a:t>
            </a:r>
            <a:r>
              <a:rPr lang="en-US" altLang="zh-CN" sz="2800" dirty="0" smtClean="0"/>
              <a:t>had a warm debate for three hours, then the former had to lower their </a:t>
            </a:r>
            <a:r>
              <a:rPr lang="en-US" altLang="zh-CN" sz="2800" dirty="0" err="1" smtClean="0"/>
              <a:t>colours</a:t>
            </a:r>
            <a:r>
              <a:rPr lang="en-US" altLang="zh-CN" sz="2800" dirty="0" smtClean="0"/>
              <a:t>.  </a:t>
            </a:r>
          </a:p>
          <a:p>
            <a:pPr algn="just">
              <a:buFont typeface="Arial" charset="0"/>
              <a:buNone/>
            </a:pPr>
            <a:r>
              <a:rPr lang="zh-CN" altLang="en-US" sz="2400" dirty="0" smtClean="0">
                <a:solidFill>
                  <a:schemeClr val="hlink"/>
                </a:solidFill>
              </a:rPr>
              <a:t>    雇主们和两个工会代表激烈地争辩了</a:t>
            </a:r>
            <a:r>
              <a:rPr lang="en-US" altLang="zh-CN" sz="2400" dirty="0" smtClean="0">
                <a:solidFill>
                  <a:schemeClr val="hlink"/>
                </a:solidFill>
                <a:latin typeface="宋体" charset="-122"/>
              </a:rPr>
              <a:t>3</a:t>
            </a:r>
            <a:r>
              <a:rPr lang="zh-CN" altLang="en-US" sz="2400" dirty="0" smtClean="0">
                <a:solidFill>
                  <a:schemeClr val="hlink"/>
                </a:solidFill>
              </a:rPr>
              <a:t>个小时，后来雇主们不得不让步。</a:t>
            </a:r>
          </a:p>
          <a:p>
            <a:pPr algn="just">
              <a:buFont typeface="Arial" charset="0"/>
              <a:buNone/>
            </a:pPr>
            <a:r>
              <a:rPr lang="en-US" altLang="zh-CN" sz="2800" dirty="0" smtClean="0"/>
              <a:t>2. Attempts to suppress </a:t>
            </a:r>
            <a:r>
              <a:rPr lang="en-US" altLang="zh-CN" sz="2800" b="1" dirty="0" smtClean="0"/>
              <a:t>trade unionists </a:t>
            </a:r>
            <a:r>
              <a:rPr lang="en-US" altLang="zh-CN" sz="2800" dirty="0" smtClean="0"/>
              <a:t>by savage economic measures are often counter-productive.</a:t>
            </a:r>
          </a:p>
          <a:p>
            <a:pPr algn="just">
              <a:buFont typeface="Arial" charset="0"/>
              <a:buNone/>
            </a:pPr>
            <a:r>
              <a:rPr lang="en-US" altLang="zh-CN" sz="2400" dirty="0" smtClean="0">
                <a:solidFill>
                  <a:schemeClr val="hlink"/>
                </a:solidFill>
              </a:rPr>
              <a:t>    </a:t>
            </a:r>
            <a:r>
              <a:rPr lang="zh-CN" altLang="en-US" sz="2400" dirty="0" smtClean="0">
                <a:solidFill>
                  <a:schemeClr val="hlink"/>
                </a:solidFill>
              </a:rPr>
              <a:t>企图通过野蛮经济手段镇压工会主义者往往事与愿违。</a:t>
            </a:r>
          </a:p>
        </p:txBody>
      </p:sp>
      <p:pic>
        <p:nvPicPr>
          <p:cNvPr id="75777" name="Picture 1" descr="C:\Users\zhao\AppData\Roaming\Tencent\Users\27957503\QQ\WinTemp\RichOle\AR}KV2)(DWRV189ZMVNIP$P.png"/>
          <p:cNvPicPr>
            <a:picLocks noChangeAspect="1" noChangeArrowheads="1"/>
          </p:cNvPicPr>
          <p:nvPr/>
        </p:nvPicPr>
        <p:blipFill>
          <a:blip r:embed="rId2"/>
          <a:srcRect/>
          <a:stretch>
            <a:fillRect/>
          </a:stretch>
        </p:blipFill>
        <p:spPr bwMode="auto">
          <a:xfrm>
            <a:off x="2800362" y="1556792"/>
            <a:ext cx="2133600" cy="304800"/>
          </a:xfrm>
          <a:prstGeom prst="rect">
            <a:avLst/>
          </a:prstGeom>
          <a:noFill/>
        </p:spPr>
      </p:pic>
      <p:pic>
        <p:nvPicPr>
          <p:cNvPr id="10"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0"/>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58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dissolv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dissolve">
                                      <p:cBhvr>
                                        <p:cTn id="1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395536" y="1340768"/>
            <a:ext cx="8493000" cy="5975350"/>
          </a:xfrm>
          <a:prstGeom prst="rect">
            <a:avLst/>
          </a:prstGeom>
          <a:noFill/>
          <a:ln>
            <a:miter lim="800000"/>
            <a:headEnd/>
            <a:tailEnd/>
          </a:ln>
        </p:spPr>
        <p:txBody>
          <a:bodyPr/>
          <a:lstStyle/>
          <a:p>
            <a:pPr algn="just" eaLnBrk="1" hangingPunct="1">
              <a:spcBef>
                <a:spcPct val="15000"/>
              </a:spcBef>
              <a:buSzPct val="120000"/>
              <a:buNone/>
            </a:pPr>
            <a:r>
              <a:rPr lang="en-US" altLang="zh-CN" sz="3200" b="1" dirty="0" smtClean="0"/>
              <a:t>onset  </a:t>
            </a:r>
            <a:r>
              <a:rPr lang="en-US" altLang="zh-CN" b="1" dirty="0" smtClean="0"/>
              <a:t>            </a:t>
            </a:r>
            <a:r>
              <a:rPr lang="en-US" altLang="zh-CN" sz="2800" i="1" dirty="0" smtClean="0">
                <a:solidFill>
                  <a:srgbClr val="C00000"/>
                </a:solidFill>
              </a:rPr>
              <a:t>n. </a:t>
            </a:r>
            <a:r>
              <a:rPr lang="en-US" altLang="en-US" sz="2800" dirty="0" smtClean="0">
                <a:solidFill>
                  <a:srgbClr val="C00000"/>
                </a:solidFill>
                <a:ea typeface="宋体" charset="-122"/>
              </a:rPr>
              <a:t>[sing]</a:t>
            </a:r>
            <a:r>
              <a:rPr lang="en-US" altLang="zh-CN" dirty="0" smtClean="0">
                <a:solidFill>
                  <a:srgbClr val="C00000"/>
                </a:solidFill>
              </a:rPr>
              <a:t> </a:t>
            </a:r>
            <a:r>
              <a:rPr lang="zh-CN" altLang="en-US" sz="2800" dirty="0" smtClean="0"/>
              <a:t>the beginning of s</a:t>
            </a:r>
            <a:r>
              <a:rPr lang="en-US" altLang="zh-CN" sz="2800" dirty="0" err="1" smtClean="0"/>
              <a:t>th</a:t>
            </a:r>
            <a:r>
              <a:rPr lang="en-US" altLang="zh-CN" sz="2800" dirty="0" smtClean="0"/>
              <a:t>., especially </a:t>
            </a:r>
            <a:r>
              <a:rPr lang="en-US" altLang="zh-CN" sz="2800" dirty="0" err="1" smtClean="0"/>
              <a:t>sth</a:t>
            </a:r>
            <a:r>
              <a:rPr lang="en-US" altLang="zh-CN" sz="2800" dirty="0" smtClean="0"/>
              <a:t>. bad </a:t>
            </a:r>
            <a:r>
              <a:rPr lang="zh-CN" altLang="en-US" sz="2400" dirty="0" smtClean="0">
                <a:solidFill>
                  <a:srgbClr val="0070C0"/>
                </a:solidFill>
              </a:rPr>
              <a:t>（尤指某种坏事情的）</a:t>
            </a:r>
            <a:r>
              <a:rPr lang="zh-CN" altLang="zh-CN" sz="2400" dirty="0" smtClean="0">
                <a:solidFill>
                  <a:schemeClr val="hlink"/>
                </a:solidFill>
              </a:rPr>
              <a:t>开始</a:t>
            </a:r>
            <a:r>
              <a:rPr lang="zh-CN" altLang="en-US" sz="2400" dirty="0">
                <a:solidFill>
                  <a:schemeClr val="hlink"/>
                </a:solidFill>
              </a:rPr>
              <a:t>，</a:t>
            </a:r>
            <a:r>
              <a:rPr lang="zh-CN" altLang="zh-CN" sz="2400" dirty="0" smtClean="0">
                <a:solidFill>
                  <a:schemeClr val="hlink"/>
                </a:solidFill>
              </a:rPr>
              <a:t>发作</a:t>
            </a:r>
            <a:endParaRPr lang="zh-CN" altLang="en-US" sz="2400" dirty="0" smtClean="0">
              <a:solidFill>
                <a:schemeClr val="hlink"/>
              </a:solidFill>
            </a:endParaRPr>
          </a:p>
          <a:p>
            <a:pPr algn="just" eaLnBrk="1" hangingPunct="1">
              <a:spcBef>
                <a:spcPct val="15000"/>
              </a:spcBef>
              <a:buSzPct val="120000"/>
              <a:buFont typeface="Arial" charset="0"/>
              <a:buNone/>
            </a:pPr>
            <a:r>
              <a:rPr lang="en-US" altLang="zh-CN" sz="2800" i="1" dirty="0" smtClean="0"/>
              <a:t>e.g.</a:t>
            </a:r>
            <a:r>
              <a:rPr lang="en-US" altLang="en-US" sz="2800" dirty="0" smtClean="0">
                <a:ea typeface="宋体" charset="-122"/>
              </a:rPr>
              <a:t> </a:t>
            </a:r>
            <a:endParaRPr lang="en-US" altLang="zh-CN" sz="2800" dirty="0" smtClean="0"/>
          </a:p>
          <a:p>
            <a:pPr algn="just">
              <a:lnSpc>
                <a:spcPts val="2600"/>
              </a:lnSpc>
              <a:spcBef>
                <a:spcPct val="15000"/>
              </a:spcBef>
              <a:buSzPct val="95000"/>
              <a:buFont typeface="Wingdings" pitchFamily="2" charset="2"/>
              <a:buNone/>
            </a:pPr>
            <a:r>
              <a:rPr lang="en-US" altLang="zh-CN" sz="2800" dirty="0" smtClean="0"/>
              <a:t>1. He went to see a doctor at the </a:t>
            </a:r>
            <a:r>
              <a:rPr lang="en-US" altLang="zh-CN" sz="2800" b="1" dirty="0" smtClean="0"/>
              <a:t>onset</a:t>
            </a:r>
            <a:r>
              <a:rPr lang="en-US" altLang="zh-CN" sz="2800" dirty="0" smtClean="0"/>
              <a:t> of a fever.</a:t>
            </a:r>
          </a:p>
          <a:p>
            <a:pPr algn="just">
              <a:lnSpc>
                <a:spcPts val="2600"/>
              </a:lnSpc>
              <a:spcBef>
                <a:spcPct val="15000"/>
              </a:spcBef>
              <a:buSzPct val="95000"/>
              <a:buFont typeface="Wingdings" pitchFamily="2" charset="2"/>
              <a:buNone/>
            </a:pPr>
            <a:r>
              <a:rPr lang="zh-CN" altLang="en-US" sz="2400" dirty="0" smtClean="0">
                <a:solidFill>
                  <a:schemeClr val="hlink"/>
                </a:solidFill>
              </a:rPr>
              <a:t>     他一发烧便去看医生了。</a:t>
            </a:r>
          </a:p>
          <a:p>
            <a:pPr algn="just">
              <a:lnSpc>
                <a:spcPts val="2600"/>
              </a:lnSpc>
              <a:spcBef>
                <a:spcPct val="15000"/>
              </a:spcBef>
              <a:buSzPct val="95000"/>
              <a:buFont typeface="Wingdings" pitchFamily="2" charset="2"/>
              <a:buNone/>
            </a:pPr>
            <a:r>
              <a:rPr lang="en-US" altLang="zh-CN" sz="2800" dirty="0" smtClean="0"/>
              <a:t>2. His first hit record marked the </a:t>
            </a:r>
            <a:r>
              <a:rPr lang="en-US" altLang="zh-CN" sz="2800" b="1" dirty="0" smtClean="0"/>
              <a:t>onset</a:t>
            </a:r>
            <a:r>
              <a:rPr lang="en-US" altLang="zh-CN" sz="2800" dirty="0" smtClean="0"/>
              <a:t> of an astonishing career. </a:t>
            </a:r>
          </a:p>
          <a:p>
            <a:pPr algn="just">
              <a:lnSpc>
                <a:spcPts val="2600"/>
              </a:lnSpc>
              <a:spcBef>
                <a:spcPct val="15000"/>
              </a:spcBef>
              <a:buSzPct val="95000"/>
              <a:buFont typeface="Wingdings" pitchFamily="2" charset="2"/>
              <a:buNone/>
            </a:pPr>
            <a:r>
              <a:rPr lang="zh-CN" altLang="en-US" sz="2400" dirty="0" smtClean="0">
                <a:solidFill>
                  <a:schemeClr val="hlink"/>
                </a:solidFill>
              </a:rPr>
              <a:t>    他的第一张风行一时的唱片标志着惊人事业的开始。</a:t>
            </a:r>
          </a:p>
          <a:p>
            <a:pPr algn="just">
              <a:lnSpc>
                <a:spcPts val="2600"/>
              </a:lnSpc>
              <a:spcBef>
                <a:spcPct val="15000"/>
              </a:spcBef>
              <a:buSzPct val="95000"/>
              <a:buFont typeface="Wingdings" pitchFamily="2" charset="2"/>
              <a:buNone/>
            </a:pPr>
            <a:r>
              <a:rPr lang="en-US" altLang="zh-CN" sz="2800" dirty="0" smtClean="0"/>
              <a:t>3. With the </a:t>
            </a:r>
            <a:r>
              <a:rPr lang="en-US" altLang="zh-CN" sz="2800" b="1" dirty="0" smtClean="0"/>
              <a:t>onset </a:t>
            </a:r>
            <a:r>
              <a:rPr lang="en-US" altLang="zh-CN" sz="2800" dirty="0" smtClean="0"/>
              <a:t>of a global knowledge economy, Hong Kong is going through a process of economic restructuring.  </a:t>
            </a:r>
          </a:p>
          <a:p>
            <a:pPr algn="just">
              <a:lnSpc>
                <a:spcPts val="2600"/>
              </a:lnSpc>
              <a:spcBef>
                <a:spcPct val="15000"/>
              </a:spcBef>
              <a:buSzPct val="95000"/>
              <a:buFont typeface="Wingdings" pitchFamily="2" charset="2"/>
              <a:buNone/>
            </a:pPr>
            <a:r>
              <a:rPr lang="zh-CN" altLang="en-US" sz="2800" dirty="0" smtClean="0"/>
              <a:t>    </a:t>
            </a:r>
            <a:r>
              <a:rPr lang="zh-CN" altLang="en-US" sz="2400" dirty="0" smtClean="0">
                <a:solidFill>
                  <a:schemeClr val="hlink"/>
                </a:solidFill>
              </a:rPr>
              <a:t>随着全球经济趋向以知识为本，香港现正经历经济转型。</a:t>
            </a:r>
          </a:p>
        </p:txBody>
      </p:sp>
      <p:pic>
        <p:nvPicPr>
          <p:cNvPr id="67585" name="Picture 1" descr="C:\Users\zhao\AppData\Roaming\Tencent\Users\27957503\QQ\WinTemp\RichOle\94~8(R)M[N(KT3RGJ{[FL8J.png"/>
          <p:cNvPicPr>
            <a:picLocks noChangeAspect="1" noChangeArrowheads="1"/>
          </p:cNvPicPr>
          <p:nvPr/>
        </p:nvPicPr>
        <p:blipFill>
          <a:blip r:embed="rId2"/>
          <a:srcRect/>
          <a:stretch>
            <a:fillRect/>
          </a:stretch>
        </p:blipFill>
        <p:spPr bwMode="auto">
          <a:xfrm>
            <a:off x="1547664" y="1556791"/>
            <a:ext cx="962025" cy="276225"/>
          </a:xfrm>
          <a:prstGeom prst="rect">
            <a:avLst/>
          </a:prstGeom>
          <a:noFill/>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55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dissolve">
                                      <p:cBhvr>
                                        <p:cTn id="1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88640"/>
            <a:ext cx="8640960" cy="1224136"/>
          </a:xfrm>
          <a:solidFill>
            <a:schemeClr val="tx1"/>
          </a:solidFill>
        </p:spPr>
        <p:txBody>
          <a:bodyPr/>
          <a:lstStyle/>
          <a:p>
            <a:endParaRPr lang="zh-CN" altLang="en-US" dirty="0"/>
          </a:p>
        </p:txBody>
      </p:sp>
      <p:sp>
        <p:nvSpPr>
          <p:cNvPr id="3" name="内容占位符 2"/>
          <p:cNvSpPr>
            <a:spLocks noGrp="1"/>
          </p:cNvSpPr>
          <p:nvPr>
            <p:ph idx="1"/>
          </p:nvPr>
        </p:nvSpPr>
        <p:spPr>
          <a:xfrm>
            <a:off x="4932040" y="2924944"/>
            <a:ext cx="3816424" cy="3157811"/>
          </a:xfrm>
        </p:spPr>
        <p:txBody>
          <a:bodyPr/>
          <a:lstStyle/>
          <a:p>
            <a:r>
              <a:rPr lang="en-US" altLang="zh-CN" dirty="0" smtClean="0">
                <a:hlinkClick r:id="rId2" action="ppaction://hlinksldjump"/>
              </a:rPr>
              <a:t>Introduction</a:t>
            </a:r>
            <a:r>
              <a:rPr lang="en-US" altLang="zh-CN" dirty="0" smtClean="0">
                <a:hlinkClick r:id="rId3" action="ppaction://hlinksldjump"/>
              </a:rPr>
              <a:t> </a:t>
            </a:r>
            <a:endParaRPr lang="en-US" altLang="zh-CN" dirty="0" smtClean="0"/>
          </a:p>
          <a:p>
            <a:r>
              <a:rPr lang="en-US" altLang="zh-CN" dirty="0" smtClean="0">
                <a:hlinkClick r:id="rId4" action="ppaction://hlinksldjump"/>
              </a:rPr>
              <a:t>Body</a:t>
            </a:r>
            <a:endParaRPr lang="en-US" altLang="zh-CN" dirty="0" smtClean="0"/>
          </a:p>
          <a:p>
            <a:r>
              <a:rPr lang="en-US" altLang="zh-CN" dirty="0" smtClean="0">
                <a:hlinkClick r:id="rId5" action="ppaction://hlinksldjump"/>
              </a:rPr>
              <a:t>Conclusion</a:t>
            </a:r>
            <a:r>
              <a:rPr lang="en-US" altLang="zh-CN" dirty="0" smtClean="0"/>
              <a:t> </a:t>
            </a:r>
            <a:endParaRPr lang="zh-CN" altLang="en-US" dirty="0"/>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1700808"/>
            <a:ext cx="3907532"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427984" y="1988840"/>
            <a:ext cx="3888432" cy="584775"/>
          </a:xfrm>
          <a:prstGeom prst="rect">
            <a:avLst/>
          </a:prstGeom>
          <a:noFill/>
        </p:spPr>
        <p:txBody>
          <a:bodyPr wrap="square" rtlCol="0">
            <a:spAutoFit/>
          </a:bodyPr>
          <a:lstStyle/>
          <a:p>
            <a:r>
              <a:rPr lang="en-US" altLang="zh-CN" sz="3200" b="1" dirty="0" smtClean="0"/>
              <a:t>Parts of the text: </a:t>
            </a:r>
            <a:endParaRPr lang="zh-CN" altLang="en-US" sz="3200" b="1" dirty="0"/>
          </a:p>
        </p:txBody>
      </p:sp>
      <p:pic>
        <p:nvPicPr>
          <p:cNvPr id="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520" y="188641"/>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97974" y="415988"/>
            <a:ext cx="6074426" cy="769441"/>
          </a:xfrm>
          <a:prstGeom prst="rect">
            <a:avLst/>
          </a:prstGeom>
          <a:noFill/>
        </p:spPr>
        <p:txBody>
          <a:bodyPr wrap="square" rtlCol="0">
            <a:spAutoFit/>
          </a:bodyPr>
          <a:lstStyle/>
          <a:p>
            <a:r>
              <a:rPr lang="en-US" altLang="zh-CN" sz="4400" b="1" dirty="0">
                <a:solidFill>
                  <a:schemeClr val="bg1"/>
                </a:solidFill>
              </a:rPr>
              <a:t>Text Comprehension</a:t>
            </a:r>
            <a:endParaRPr lang="zh-CN" altLang="en-US" sz="4400" b="1" dirty="0">
              <a:solidFill>
                <a:schemeClr val="bg1"/>
              </a:solidFill>
            </a:endParaRPr>
          </a:p>
        </p:txBody>
      </p:sp>
    </p:spTree>
    <p:extLst>
      <p:ext uri="{BB962C8B-B14F-4D97-AF65-F5344CB8AC3E}">
        <p14:creationId xmlns:p14="http://schemas.microsoft.com/office/powerpoint/2010/main" val="2755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4" name="Rectangle 11"/>
          <p:cNvSpPr>
            <a:spLocks noGrp="1" noChangeAspect="1"/>
          </p:cNvSpPr>
          <p:nvPr>
            <p:ph type="body" idx="1"/>
          </p:nvPr>
        </p:nvSpPr>
        <p:spPr>
          <a:xfrm>
            <a:off x="390525" y="1670843"/>
            <a:ext cx="8229600" cy="4525963"/>
          </a:xfrm>
          <a:noFill/>
        </p:spPr>
        <p:txBody>
          <a:bodyPr>
            <a:normAutofit/>
          </a:bodyPr>
          <a:lstStyle/>
          <a:p>
            <a:pPr marL="0" indent="0">
              <a:lnSpc>
                <a:spcPct val="90000"/>
              </a:lnSpc>
              <a:buNone/>
            </a:pPr>
            <a:r>
              <a:rPr lang="en-US" altLang="zh-CN" sz="2800" b="1" dirty="0" smtClean="0"/>
              <a:t>Work in pairs and translate the sentences.</a:t>
            </a:r>
          </a:p>
          <a:p>
            <a:pPr marL="0" indent="0">
              <a:lnSpc>
                <a:spcPct val="90000"/>
              </a:lnSpc>
              <a:buNone/>
            </a:pPr>
            <a:endParaRPr lang="en-US" altLang="zh-CN" sz="2800" b="0" dirty="0" smtClean="0"/>
          </a:p>
          <a:p>
            <a:pPr marL="0" indent="0">
              <a:lnSpc>
                <a:spcPct val="90000"/>
              </a:lnSpc>
              <a:buNone/>
            </a:pPr>
            <a:r>
              <a:rPr lang="en-US" altLang="zh-CN" sz="2800" b="0" dirty="0" smtClean="0"/>
              <a:t>1. withstand the </a:t>
            </a:r>
            <a:r>
              <a:rPr lang="en-US" altLang="zh-CN" sz="2800" b="1" dirty="0" smtClean="0"/>
              <a:t>onset</a:t>
            </a:r>
            <a:r>
              <a:rPr lang="en-US" altLang="zh-CN" sz="2800" b="0" dirty="0" smtClean="0"/>
              <a:t> of the army</a:t>
            </a:r>
            <a:endParaRPr lang="zh-CN" altLang="en-US" sz="2800" b="0" dirty="0" smtClean="0"/>
          </a:p>
          <a:p>
            <a:pPr marL="360363" indent="-360363">
              <a:lnSpc>
                <a:spcPct val="90000"/>
              </a:lnSpc>
              <a:buNone/>
            </a:pPr>
            <a:r>
              <a:rPr lang="en-US" altLang="zh-CN" sz="2800" b="0" dirty="0" smtClean="0"/>
              <a:t>2. The </a:t>
            </a:r>
            <a:r>
              <a:rPr lang="en-US" altLang="zh-CN" sz="2800" b="1" dirty="0" smtClean="0"/>
              <a:t>onset</a:t>
            </a:r>
            <a:r>
              <a:rPr lang="en-US" altLang="zh-CN" sz="2800" b="0" dirty="0" smtClean="0"/>
              <a:t> of winter is radical with very short autumn as a transition.</a:t>
            </a:r>
          </a:p>
          <a:p>
            <a:pPr marL="0" indent="0">
              <a:lnSpc>
                <a:spcPct val="90000"/>
              </a:lnSpc>
              <a:buNone/>
            </a:pPr>
            <a:r>
              <a:rPr lang="en-US" altLang="zh-CN" sz="2800" b="0" dirty="0" smtClean="0"/>
              <a:t>   </a:t>
            </a:r>
          </a:p>
          <a:p>
            <a:pPr marL="0" indent="0">
              <a:lnSpc>
                <a:spcPct val="90000"/>
              </a:lnSpc>
              <a:buNone/>
            </a:pPr>
            <a:r>
              <a:rPr lang="en-US" altLang="zh-CN" sz="2800" b="0" dirty="0" smtClean="0"/>
              <a:t>3. adult-</a:t>
            </a:r>
            <a:r>
              <a:rPr lang="en-US" altLang="zh-CN" sz="2800" b="1" dirty="0" smtClean="0"/>
              <a:t>onset</a:t>
            </a:r>
            <a:r>
              <a:rPr lang="en-US" altLang="zh-CN" sz="2800" b="0" dirty="0" smtClean="0"/>
              <a:t> disease</a:t>
            </a:r>
          </a:p>
          <a:p>
            <a:pPr marL="0" indent="0">
              <a:lnSpc>
                <a:spcPct val="90000"/>
              </a:lnSpc>
              <a:buNone/>
            </a:pPr>
            <a:r>
              <a:rPr lang="en-US" altLang="zh-CN" sz="2800" b="0" dirty="0" smtClean="0"/>
              <a:t>4. juvenile-</a:t>
            </a:r>
            <a:r>
              <a:rPr lang="en-US" altLang="zh-CN" sz="2800" b="1" dirty="0" smtClean="0"/>
              <a:t>onset</a:t>
            </a:r>
            <a:r>
              <a:rPr lang="en-US" altLang="zh-CN" sz="2800" b="0" dirty="0" smtClean="0"/>
              <a:t> disease</a:t>
            </a:r>
            <a:endParaRPr lang="zh-CN" altLang="en-US" sz="2800" b="0" dirty="0" smtClean="0"/>
          </a:p>
        </p:txBody>
      </p:sp>
      <p:sp>
        <p:nvSpPr>
          <p:cNvPr id="1417235" name="Rectangle 19"/>
          <p:cNvSpPr>
            <a:spLocks noChangeAspect="1" noChangeArrowheads="1"/>
          </p:cNvSpPr>
          <p:nvPr/>
        </p:nvSpPr>
        <p:spPr bwMode="auto">
          <a:xfrm>
            <a:off x="5838826" y="2647582"/>
            <a:ext cx="2338387"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zh-CN" altLang="en-US" b="0" dirty="0">
                <a:solidFill>
                  <a:srgbClr val="0066CC"/>
                </a:solidFill>
                <a:ea typeface="黑体" pitchFamily="49" charset="-122"/>
              </a:rPr>
              <a:t>抵抗敌人的袭击</a:t>
            </a:r>
          </a:p>
        </p:txBody>
      </p:sp>
      <p:sp>
        <p:nvSpPr>
          <p:cNvPr id="1417236" name="Rectangle 20"/>
          <p:cNvSpPr>
            <a:spLocks noChangeAspect="1" noChangeArrowheads="1"/>
          </p:cNvSpPr>
          <p:nvPr/>
        </p:nvSpPr>
        <p:spPr bwMode="auto">
          <a:xfrm>
            <a:off x="827584" y="3933825"/>
            <a:ext cx="69564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zh-CN" altLang="en-US" b="0" dirty="0">
                <a:solidFill>
                  <a:srgbClr val="0066CC"/>
                </a:solidFill>
                <a:ea typeface="黑体" pitchFamily="49" charset="-122"/>
              </a:rPr>
              <a:t>只有非常短的秋天作为过渡，冬天开始得太突然。</a:t>
            </a:r>
            <a:endParaRPr lang="en-US" altLang="zh-CN" b="0" dirty="0">
              <a:solidFill>
                <a:srgbClr val="0066CC"/>
              </a:solidFill>
              <a:ea typeface="黑体" pitchFamily="49" charset="-122"/>
            </a:endParaRPr>
          </a:p>
        </p:txBody>
      </p:sp>
      <p:sp>
        <p:nvSpPr>
          <p:cNvPr id="1417237" name="Rectangle 21"/>
          <p:cNvSpPr>
            <a:spLocks noChangeAspect="1" noChangeArrowheads="1"/>
          </p:cNvSpPr>
          <p:nvPr/>
        </p:nvSpPr>
        <p:spPr bwMode="auto">
          <a:xfrm>
            <a:off x="4549765" y="4404429"/>
            <a:ext cx="3878262"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zh-CN" altLang="en-US" b="0" dirty="0">
                <a:solidFill>
                  <a:srgbClr val="0066CC"/>
                </a:solidFill>
                <a:ea typeface="黑体" pitchFamily="49" charset="-122"/>
              </a:rPr>
              <a:t>从成年时期开始发作的疾病</a:t>
            </a:r>
          </a:p>
        </p:txBody>
      </p:sp>
      <p:sp>
        <p:nvSpPr>
          <p:cNvPr id="1417238" name="Rectangle 22"/>
          <p:cNvSpPr>
            <a:spLocks noChangeAspect="1" noChangeArrowheads="1"/>
          </p:cNvSpPr>
          <p:nvPr/>
        </p:nvSpPr>
        <p:spPr bwMode="auto">
          <a:xfrm>
            <a:off x="4572000" y="4941161"/>
            <a:ext cx="3878262"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zh-CN" altLang="en-US" b="0" dirty="0">
                <a:solidFill>
                  <a:srgbClr val="0066CC"/>
                </a:solidFill>
                <a:ea typeface="黑体" pitchFamily="49" charset="-122"/>
              </a:rPr>
              <a:t>从青年时期开始发作的疾病</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7916876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72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7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72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7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7235" grpId="0"/>
      <p:bldP spid="1417236" grpId="0"/>
      <p:bldP spid="1417237" grpId="0"/>
      <p:bldP spid="14172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251521" y="1483878"/>
            <a:ext cx="8496944" cy="6004374"/>
          </a:xfrm>
          <a:prstGeom prst="rect">
            <a:avLst/>
          </a:prstGeom>
          <a:noFill/>
          <a:ln>
            <a:miter lim="800000"/>
            <a:headEnd/>
            <a:tailEnd/>
          </a:ln>
        </p:spPr>
        <p:txBody>
          <a:bodyPr/>
          <a:lstStyle/>
          <a:p>
            <a:pPr algn="just" eaLnBrk="1" hangingPunct="1">
              <a:buSzPct val="120000"/>
              <a:buFont typeface="Arial" charset="0"/>
              <a:buNone/>
            </a:pPr>
            <a:r>
              <a:rPr lang="en-US" altLang="en-US" sz="3200" b="1" dirty="0" smtClean="0">
                <a:ea typeface="宋体" charset="-122"/>
              </a:rPr>
              <a:t>unswervingly</a:t>
            </a:r>
            <a:r>
              <a:rPr lang="en-US" altLang="zh-CN" sz="3200" b="1" dirty="0" smtClean="0"/>
              <a:t>  </a:t>
            </a:r>
            <a:r>
              <a:rPr lang="en-US" altLang="zh-CN" b="1" dirty="0" smtClean="0"/>
              <a:t>                   </a:t>
            </a:r>
            <a:r>
              <a:rPr lang="en-US" altLang="zh-CN" sz="2400" i="1" dirty="0" smtClean="0">
                <a:solidFill>
                  <a:srgbClr val="C00000"/>
                </a:solidFill>
              </a:rPr>
              <a:t>ad. </a:t>
            </a:r>
            <a:r>
              <a:rPr lang="en-US" altLang="en-US" sz="2400" dirty="0" smtClean="0">
                <a:ea typeface="宋体" charset="-122"/>
              </a:rPr>
              <a:t>used for emphasizing how strong sb.’s</a:t>
            </a:r>
            <a:r>
              <a:rPr lang="en-US" altLang="zh-CN" sz="2400" dirty="0" smtClean="0"/>
              <a:t> </a:t>
            </a:r>
            <a:r>
              <a:rPr lang="en-US" altLang="en-US" sz="2400" dirty="0" smtClean="0">
                <a:ea typeface="宋体" charset="-122"/>
              </a:rPr>
              <a:t>feelings continue to be in difficult situations</a:t>
            </a:r>
            <a:r>
              <a:rPr lang="en-US" altLang="zh-CN" sz="2400" dirty="0" smtClean="0"/>
              <a:t>  </a:t>
            </a:r>
            <a:r>
              <a:rPr lang="zh-CN" altLang="en-US" sz="2400" dirty="0" smtClean="0">
                <a:solidFill>
                  <a:schemeClr val="hlink"/>
                </a:solidFill>
              </a:rPr>
              <a:t>坚持不懈地；坚定不移地</a:t>
            </a:r>
          </a:p>
          <a:p>
            <a:pPr algn="just" eaLnBrk="1" hangingPunct="1">
              <a:buSzPct val="120000"/>
              <a:buFont typeface="Arial" charset="0"/>
              <a:buNone/>
            </a:pPr>
            <a:r>
              <a:rPr lang="en-US" altLang="zh-CN" sz="2400" i="1" dirty="0" smtClean="0"/>
              <a:t>e.g.</a:t>
            </a:r>
            <a:r>
              <a:rPr lang="en-US" altLang="en-US" sz="2400" dirty="0" smtClean="0">
                <a:ea typeface="宋体" charset="-122"/>
              </a:rPr>
              <a:t> </a:t>
            </a:r>
            <a:endParaRPr lang="en-US" altLang="zh-CN" sz="2400" dirty="0" smtClean="0"/>
          </a:p>
          <a:p>
            <a:pPr algn="just">
              <a:buSzPct val="95000"/>
              <a:buFont typeface="Wingdings" pitchFamily="2" charset="2"/>
              <a:buNone/>
            </a:pPr>
            <a:r>
              <a:rPr lang="en-US" altLang="zh-CN" sz="2400" dirty="0" smtClean="0"/>
              <a:t>1. We will </a:t>
            </a:r>
            <a:r>
              <a:rPr lang="en-US" altLang="zh-CN" sz="2400" b="1" dirty="0" smtClean="0"/>
              <a:t>unswervingly</a:t>
            </a:r>
            <a:r>
              <a:rPr lang="en-US" altLang="zh-CN" sz="2400" dirty="0" smtClean="0"/>
              <a:t> pursue an independent foreign policy of peace.  </a:t>
            </a:r>
          </a:p>
          <a:p>
            <a:pPr algn="just">
              <a:buSzPct val="95000"/>
              <a:buFont typeface="Wingdings" pitchFamily="2" charset="2"/>
              <a:buNone/>
            </a:pPr>
            <a:r>
              <a:rPr lang="zh-CN" altLang="en-US" sz="2400" dirty="0" smtClean="0"/>
              <a:t>   </a:t>
            </a:r>
            <a:r>
              <a:rPr lang="zh-CN" altLang="en-US" sz="2400" dirty="0" smtClean="0">
                <a:solidFill>
                  <a:schemeClr val="hlink"/>
                </a:solidFill>
              </a:rPr>
              <a:t>我们将始终不渝地奉行独立自主的和平外交政策。</a:t>
            </a:r>
          </a:p>
          <a:p>
            <a:pPr algn="just">
              <a:buSzPct val="95000"/>
              <a:buFont typeface="Wingdings" pitchFamily="2" charset="2"/>
              <a:buNone/>
            </a:pPr>
            <a:r>
              <a:rPr lang="en-US" altLang="zh-CN" sz="2400" dirty="0" smtClean="0"/>
              <a:t>2. We will continue to adhere </a:t>
            </a:r>
            <a:r>
              <a:rPr lang="en-US" altLang="zh-CN" sz="2400" b="1" dirty="0" smtClean="0"/>
              <a:t>unswervingly</a:t>
            </a:r>
            <a:r>
              <a:rPr lang="en-US" altLang="zh-CN" sz="2400" dirty="0" smtClean="0"/>
              <a:t> to the policy of reform and opening, which is the only way to invigorate the country.  </a:t>
            </a:r>
          </a:p>
          <a:p>
            <a:pPr algn="just">
              <a:buSzPct val="95000"/>
              <a:buFont typeface="Wingdings" pitchFamily="2" charset="2"/>
              <a:buNone/>
            </a:pPr>
            <a:r>
              <a:rPr lang="zh-CN" altLang="en-US" sz="2400" dirty="0" smtClean="0"/>
              <a:t>   </a:t>
            </a:r>
            <a:r>
              <a:rPr lang="zh-CN" altLang="en-US" sz="2400" dirty="0" smtClean="0">
                <a:solidFill>
                  <a:schemeClr val="hlink"/>
                </a:solidFill>
              </a:rPr>
              <a:t>我们要继续坚定不移地推进改革开放，这是唯一的强国之路。 </a:t>
            </a:r>
          </a:p>
          <a:p>
            <a:pPr algn="just">
              <a:buSzPct val="95000"/>
              <a:buFont typeface="Wingdings" pitchFamily="2" charset="2"/>
              <a:buNone/>
            </a:pPr>
            <a:endParaRPr lang="en-US" altLang="zh-CN" sz="2400" b="1" dirty="0" smtClean="0">
              <a:solidFill>
                <a:schemeClr val="accent6">
                  <a:lumMod val="50000"/>
                </a:schemeClr>
              </a:solidFill>
            </a:endParaRPr>
          </a:p>
          <a:p>
            <a:pPr algn="just">
              <a:buSzPct val="95000"/>
              <a:buFont typeface="Wingdings" pitchFamily="2" charset="2"/>
              <a:buNone/>
            </a:pPr>
            <a:r>
              <a:rPr lang="en-US" altLang="zh-CN" sz="2400" b="1" dirty="0" smtClean="0">
                <a:solidFill>
                  <a:schemeClr val="accent6">
                    <a:lumMod val="50000"/>
                  </a:schemeClr>
                </a:solidFill>
              </a:rPr>
              <a:t>Word family: </a:t>
            </a:r>
            <a:r>
              <a:rPr lang="en-US" altLang="en-US" sz="2400" b="1" dirty="0" smtClean="0">
                <a:ea typeface="宋体" charset="-122"/>
              </a:rPr>
              <a:t>unswerving </a:t>
            </a:r>
            <a:r>
              <a:rPr lang="en-US" altLang="zh-CN" sz="2400" i="1" dirty="0" smtClean="0">
                <a:solidFill>
                  <a:srgbClr val="C00000"/>
                </a:solidFill>
              </a:rPr>
              <a:t>a. </a:t>
            </a:r>
            <a:endParaRPr lang="zh-CN" altLang="en-US" sz="2400" i="1" dirty="0" smtClean="0">
              <a:solidFill>
                <a:srgbClr val="C00000"/>
              </a:solidFill>
            </a:endParaRPr>
          </a:p>
        </p:txBody>
      </p:sp>
      <p:pic>
        <p:nvPicPr>
          <p:cNvPr id="65537" name="Picture 1" descr="C:\Users\zhao\AppData\Roaming\Tencent\Users\27957503\QQ\WinTemp\RichOle\CZLHRUJMA04J$)30~W5WFCU.png"/>
          <p:cNvPicPr>
            <a:picLocks noChangeAspect="1" noChangeArrowheads="1"/>
          </p:cNvPicPr>
          <p:nvPr/>
        </p:nvPicPr>
        <p:blipFill>
          <a:blip r:embed="rId2"/>
          <a:srcRect/>
          <a:stretch>
            <a:fillRect/>
          </a:stretch>
        </p:blipFill>
        <p:spPr bwMode="auto">
          <a:xfrm>
            <a:off x="2699791" y="1628800"/>
            <a:ext cx="1609725" cy="348233"/>
          </a:xfrm>
          <a:prstGeom prst="rect">
            <a:avLst/>
          </a:prstGeom>
          <a:noFill/>
        </p:spPr>
      </p:pic>
      <p:pic>
        <p:nvPicPr>
          <p:cNvPr id="6"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9287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dissolve">
                                      <p:cBhvr>
                                        <p:cTn id="1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6" name="内容占位符 1"/>
          <p:cNvSpPr>
            <a:spLocks noGrp="1"/>
          </p:cNvSpPr>
          <p:nvPr>
            <p:ph idx="4294967295"/>
          </p:nvPr>
        </p:nvSpPr>
        <p:spPr bwMode="auto">
          <a:xfrm>
            <a:off x="164953" y="1556792"/>
            <a:ext cx="8655520" cy="5978495"/>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zh-CN" sz="3200" b="1" dirty="0" smtClean="0"/>
              <a:t>backbench  </a:t>
            </a:r>
            <a:r>
              <a:rPr lang="en-US" altLang="zh-CN" b="1" dirty="0" smtClean="0"/>
              <a:t>            </a:t>
            </a:r>
            <a:r>
              <a:rPr lang="en-US" altLang="zh-CN" sz="2800" i="1" dirty="0" smtClean="0">
                <a:solidFill>
                  <a:srgbClr val="C00000"/>
                </a:solidFill>
              </a:rPr>
              <a:t>n. </a:t>
            </a:r>
            <a:r>
              <a:rPr lang="en-US" altLang="zh-CN" sz="2800" dirty="0" smtClean="0">
                <a:solidFill>
                  <a:srgbClr val="C00000"/>
                </a:solidFill>
              </a:rPr>
              <a:t>[C]</a:t>
            </a:r>
            <a:r>
              <a:rPr lang="en-US" altLang="zh-CN" sz="2800" i="1" dirty="0" smtClean="0">
                <a:solidFill>
                  <a:srgbClr val="C00000"/>
                </a:solidFill>
              </a:rPr>
              <a:t> </a:t>
            </a:r>
            <a:r>
              <a:rPr lang="en-US" altLang="zh-CN" sz="2800" dirty="0" smtClean="0"/>
              <a:t>(</a:t>
            </a:r>
            <a:r>
              <a:rPr lang="en-US" altLang="zh-CN" sz="2800" i="1" dirty="0" err="1" smtClean="0"/>
              <a:t>BrE</a:t>
            </a:r>
            <a:r>
              <a:rPr lang="en-US" altLang="zh-CN" sz="2800" dirty="0" smtClean="0"/>
              <a:t>) </a:t>
            </a:r>
            <a:r>
              <a:rPr lang="en-US" altLang="en-US" sz="2800" dirty="0" smtClean="0">
                <a:ea typeface="宋体" charset="-122"/>
              </a:rPr>
              <a:t>one of the seats in the British Parliament where ordinary Members of Parliament sit</a:t>
            </a:r>
            <a:r>
              <a:rPr lang="en-US" altLang="zh-CN" sz="2800" dirty="0" smtClean="0"/>
              <a:t> </a:t>
            </a:r>
            <a:r>
              <a:rPr lang="zh-CN" altLang="en-US" sz="2400" dirty="0" smtClean="0">
                <a:solidFill>
                  <a:schemeClr val="hlink"/>
                </a:solidFill>
              </a:rPr>
              <a:t>（英国下院的）后座议员席，普通议员席</a:t>
            </a:r>
          </a:p>
          <a:p>
            <a:pPr algn="just" eaLnBrk="1" hangingPunct="1">
              <a:lnSpc>
                <a:spcPct val="100000"/>
              </a:lnSpc>
              <a:buClr>
                <a:schemeClr val="tx1"/>
              </a:buClr>
              <a:buFont typeface="Wingdings" pitchFamily="2" charset="2"/>
              <a:buChar char="Ø"/>
            </a:pPr>
            <a:r>
              <a:rPr lang="en-US" altLang="zh-CN" sz="2800" dirty="0" smtClean="0"/>
              <a:t>Ministers and the leading members of opposition parties sit on the front </a:t>
            </a:r>
            <a:r>
              <a:rPr lang="en-US" altLang="zh-CN" sz="2800" b="1" dirty="0" smtClean="0"/>
              <a:t>benches</a:t>
            </a:r>
            <a:r>
              <a:rPr lang="en-US" altLang="zh-CN" sz="2800" dirty="0" smtClean="0"/>
              <a:t>.</a:t>
            </a:r>
          </a:p>
          <a:p>
            <a:pPr algn="just" eaLnBrk="1" hangingPunct="1">
              <a:lnSpc>
                <a:spcPct val="100000"/>
              </a:lnSpc>
              <a:buSzPct val="120000"/>
              <a:buFont typeface="Arial" charset="0"/>
              <a:buNone/>
            </a:pPr>
            <a:r>
              <a:rPr lang="en-US" altLang="zh-CN" sz="2800" i="1" dirty="0" smtClean="0"/>
              <a:t>e.g.</a:t>
            </a:r>
            <a:r>
              <a:rPr lang="en-US" altLang="en-US" sz="2800" dirty="0" smtClean="0">
                <a:ea typeface="宋体" charset="-122"/>
              </a:rPr>
              <a:t> </a:t>
            </a:r>
          </a:p>
          <a:p>
            <a:pPr algn="just" eaLnBrk="1" hangingPunct="1">
              <a:lnSpc>
                <a:spcPct val="100000"/>
              </a:lnSpc>
              <a:buSzPct val="120000"/>
              <a:buFont typeface="Arial" charset="0"/>
              <a:buNone/>
            </a:pPr>
            <a:r>
              <a:rPr lang="en-US" altLang="zh-CN" sz="2800" dirty="0">
                <a:ea typeface="宋体" charset="-122"/>
              </a:rPr>
              <a:t> </a:t>
            </a:r>
            <a:r>
              <a:rPr lang="en-US" altLang="zh-CN" sz="2800" dirty="0" smtClean="0">
                <a:ea typeface="宋体" charset="-122"/>
              </a:rPr>
              <a:t>   </a:t>
            </a:r>
            <a:r>
              <a:rPr lang="en-US" altLang="zh-CN" sz="2800" dirty="0" smtClean="0"/>
              <a:t>My own view is that “</a:t>
            </a:r>
            <a:r>
              <a:rPr lang="en-US" altLang="zh-CN" sz="2800" b="1" dirty="0" smtClean="0"/>
              <a:t>backbench</a:t>
            </a:r>
            <a:r>
              <a:rPr lang="en-US" altLang="zh-CN" sz="2800" dirty="0" smtClean="0"/>
              <a:t>” </a:t>
            </a:r>
            <a:r>
              <a:rPr lang="en-US" altLang="zh-CN" sz="2800" dirty="0" err="1" smtClean="0"/>
              <a:t>councillors</a:t>
            </a:r>
            <a:r>
              <a:rPr lang="en-US" altLang="zh-CN" sz="2800" dirty="0" smtClean="0"/>
              <a:t> are well paid, but Board Members earn every penny.</a:t>
            </a:r>
            <a:endParaRPr lang="en-US" altLang="en-US" sz="2800" dirty="0" smtClean="0">
              <a:ea typeface="宋体" charset="-122"/>
            </a:endParaRPr>
          </a:p>
          <a:p>
            <a:pPr algn="just">
              <a:lnSpc>
                <a:spcPct val="100000"/>
              </a:lnSpc>
              <a:buSzPct val="95000"/>
              <a:buFont typeface="Wingdings" pitchFamily="2" charset="2"/>
              <a:buNone/>
            </a:pPr>
            <a:r>
              <a:rPr lang="en-US" altLang="zh-CN" sz="2800" dirty="0" smtClean="0"/>
              <a:t>     </a:t>
            </a:r>
            <a:r>
              <a:rPr lang="zh-CN" altLang="en-US" sz="2400" dirty="0" smtClean="0">
                <a:solidFill>
                  <a:schemeClr val="hlink"/>
                </a:solidFill>
              </a:rPr>
              <a:t>我的观点是</a:t>
            </a:r>
            <a:r>
              <a:rPr lang="zh-CN" altLang="en-US" sz="2400" dirty="0" smtClean="0">
                <a:solidFill>
                  <a:schemeClr val="hlink"/>
                </a:solidFill>
                <a:latin typeface="宋体" charset="-122"/>
              </a:rPr>
              <a:t>“</a:t>
            </a:r>
            <a:r>
              <a:rPr lang="zh-CN" altLang="en-US" sz="2400" dirty="0" smtClean="0">
                <a:solidFill>
                  <a:schemeClr val="hlink"/>
                </a:solidFill>
              </a:rPr>
              <a:t>普通</a:t>
            </a:r>
            <a:r>
              <a:rPr lang="zh-CN" altLang="en-US" sz="2400" dirty="0" smtClean="0">
                <a:solidFill>
                  <a:schemeClr val="hlink"/>
                </a:solidFill>
                <a:latin typeface="宋体" charset="-122"/>
              </a:rPr>
              <a:t>”</a:t>
            </a:r>
            <a:r>
              <a:rPr lang="zh-CN" altLang="en-US" sz="2400" dirty="0" smtClean="0">
                <a:solidFill>
                  <a:schemeClr val="hlink"/>
                </a:solidFill>
              </a:rPr>
              <a:t>议员收入很高，而委员会成员却得辛苦挣每一分钱</a:t>
            </a:r>
            <a:r>
              <a:rPr lang="en-US" altLang="en-US" sz="2400" dirty="0" smtClean="0">
                <a:solidFill>
                  <a:schemeClr val="hlink"/>
                </a:solidFill>
                <a:ea typeface="宋体" charset="-122"/>
              </a:rPr>
              <a:t>。</a:t>
            </a:r>
            <a:endParaRPr lang="zh-CN" altLang="en-US" sz="2400" dirty="0" smtClean="0">
              <a:solidFill>
                <a:schemeClr val="hlink"/>
              </a:solidFill>
            </a:endParaRPr>
          </a:p>
        </p:txBody>
      </p:sp>
      <p:pic>
        <p:nvPicPr>
          <p:cNvPr id="60417" name="Picture 1" descr="C:\Users\zhao\AppData\Roaming\Tencent\Users\27957503\QQ\WinTemp\RichOle\S93KSPP~%CFG$}4Q`D6TOU0.png"/>
          <p:cNvPicPr>
            <a:picLocks noChangeAspect="1" noChangeArrowheads="1"/>
          </p:cNvPicPr>
          <p:nvPr/>
        </p:nvPicPr>
        <p:blipFill>
          <a:blip r:embed="rId2"/>
          <a:srcRect/>
          <a:stretch>
            <a:fillRect/>
          </a:stretch>
        </p:blipFill>
        <p:spPr bwMode="auto">
          <a:xfrm>
            <a:off x="2195735" y="1700808"/>
            <a:ext cx="1438275" cy="348233"/>
          </a:xfrm>
          <a:prstGeom prst="rect">
            <a:avLst/>
          </a:prstGeom>
          <a:noFill/>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316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dissolve">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6" name="内容占位符 1"/>
          <p:cNvSpPr>
            <a:spLocks noGrp="1"/>
          </p:cNvSpPr>
          <p:nvPr>
            <p:ph idx="4294967295"/>
          </p:nvPr>
        </p:nvSpPr>
        <p:spPr bwMode="auto">
          <a:xfrm>
            <a:off x="164953" y="1556792"/>
            <a:ext cx="8655520" cy="5978495"/>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zh-CN" sz="3200" b="1" dirty="0" smtClean="0"/>
              <a:t>backbench</a:t>
            </a:r>
            <a:endParaRPr lang="zh-CN" altLang="en-US" sz="2400" dirty="0" smtClean="0">
              <a:solidFill>
                <a:schemeClr val="hlink"/>
              </a:solidFill>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3"/>
          <a:stretch>
            <a:fillRect/>
          </a:stretch>
        </p:blipFill>
        <p:spPr>
          <a:xfrm>
            <a:off x="490142" y="2348880"/>
            <a:ext cx="8005142" cy="4198218"/>
          </a:xfrm>
          <a:prstGeom prst="rect">
            <a:avLst/>
          </a:prstGeom>
        </p:spPr>
      </p:pic>
      <p:sp>
        <p:nvSpPr>
          <p:cNvPr id="3" name="椭圆 2"/>
          <p:cNvSpPr/>
          <p:nvPr/>
        </p:nvSpPr>
        <p:spPr>
          <a:xfrm>
            <a:off x="4211960" y="3068960"/>
            <a:ext cx="864096" cy="720080"/>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noFill/>
            </a:endParaRPr>
          </a:p>
        </p:txBody>
      </p:sp>
      <p:pic>
        <p:nvPicPr>
          <p:cNvPr id="4" name="图片 3"/>
          <p:cNvPicPr>
            <a:picLocks noChangeAspect="1"/>
          </p:cNvPicPr>
          <p:nvPr/>
        </p:nvPicPr>
        <p:blipFill>
          <a:blip r:embed="rId4"/>
          <a:stretch>
            <a:fillRect/>
          </a:stretch>
        </p:blipFill>
        <p:spPr>
          <a:xfrm>
            <a:off x="5580112" y="1556793"/>
            <a:ext cx="2592288" cy="2583730"/>
          </a:xfrm>
          <a:prstGeom prst="rect">
            <a:avLst/>
          </a:prstGeom>
        </p:spPr>
      </p:pic>
    </p:spTree>
    <p:extLst>
      <p:ext uri="{BB962C8B-B14F-4D97-AF65-F5344CB8AC3E}">
        <p14:creationId xmlns:p14="http://schemas.microsoft.com/office/powerpoint/2010/main" val="122782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7" name="内容占位符 1"/>
          <p:cNvSpPr>
            <a:spLocks noGrp="1"/>
          </p:cNvSpPr>
          <p:nvPr>
            <p:ph idx="4294967295"/>
          </p:nvPr>
        </p:nvSpPr>
        <p:spPr bwMode="auto">
          <a:xfrm>
            <a:off x="323528" y="1527625"/>
            <a:ext cx="8280920" cy="5995360"/>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en-US" sz="3200" b="1" spc="-40" dirty="0" smtClean="0">
                <a:ea typeface="宋体" charset="-122"/>
              </a:rPr>
              <a:t>has-been  </a:t>
            </a:r>
            <a:r>
              <a:rPr lang="en-US" altLang="zh-CN" sz="2800" i="1" spc="-40" dirty="0" smtClean="0">
                <a:solidFill>
                  <a:srgbClr val="C00000"/>
                </a:solidFill>
              </a:rPr>
              <a:t>n. </a:t>
            </a:r>
            <a:r>
              <a:rPr lang="en-US" altLang="zh-CN" sz="2800" spc="-40" dirty="0" smtClean="0">
                <a:solidFill>
                  <a:srgbClr val="C00000"/>
                </a:solidFill>
              </a:rPr>
              <a:t>[C]</a:t>
            </a:r>
            <a:r>
              <a:rPr lang="en-US" altLang="zh-CN" sz="2800" i="1" spc="-40" dirty="0" smtClean="0">
                <a:solidFill>
                  <a:srgbClr val="C00000"/>
                </a:solidFill>
              </a:rPr>
              <a:t> </a:t>
            </a:r>
            <a:r>
              <a:rPr lang="en-US" altLang="en-US" sz="2800" spc="-40" dirty="0" smtClean="0">
                <a:ea typeface="宋体" charset="-122"/>
              </a:rPr>
              <a:t>an insulting word for sb. who was important </a:t>
            </a:r>
            <a:r>
              <a:rPr lang="en-US" altLang="en-US" sz="2800" dirty="0" smtClean="0">
                <a:ea typeface="宋体" charset="-122"/>
              </a:rPr>
              <a:t>or famous in the past but is not now</a:t>
            </a:r>
            <a:r>
              <a:rPr lang="zh-CN" altLang="en-US" sz="2400" dirty="0" smtClean="0">
                <a:solidFill>
                  <a:schemeClr val="hlink"/>
                </a:solidFill>
              </a:rPr>
              <a:t>（侮辱性用语）过气的名人，曾经红极一时的人物</a:t>
            </a:r>
          </a:p>
          <a:p>
            <a:pPr algn="just" eaLnBrk="1" hangingPunct="1">
              <a:lnSpc>
                <a:spcPct val="100000"/>
              </a:lnSpc>
              <a:buSzPct val="120000"/>
              <a:buFont typeface="Arial" charset="0"/>
              <a:buNone/>
            </a:pPr>
            <a:r>
              <a:rPr lang="en-US" altLang="zh-CN" sz="2800" i="1" dirty="0" smtClean="0"/>
              <a:t>e.g.</a:t>
            </a:r>
            <a:r>
              <a:rPr lang="en-US" altLang="en-US" sz="2800" dirty="0" smtClean="0">
                <a:ea typeface="宋体" charset="-122"/>
              </a:rPr>
              <a:t> </a:t>
            </a:r>
            <a:endParaRPr lang="en-US" altLang="zh-CN" sz="2800" dirty="0" smtClean="0"/>
          </a:p>
          <a:p>
            <a:pPr algn="just" eaLnBrk="1" hangingPunct="1">
              <a:lnSpc>
                <a:spcPct val="100000"/>
              </a:lnSpc>
              <a:buSzPct val="120000"/>
              <a:buFont typeface="Arial" charset="0"/>
              <a:buNone/>
            </a:pPr>
            <a:r>
              <a:rPr lang="en-US" altLang="zh-CN" sz="2800" dirty="0" smtClean="0"/>
              <a:t>1. He is </a:t>
            </a:r>
            <a:r>
              <a:rPr lang="en-US" altLang="en-US" sz="2800" dirty="0" smtClean="0">
                <a:ea typeface="宋体" charset="-122"/>
              </a:rPr>
              <a:t>an aging </a:t>
            </a:r>
            <a:r>
              <a:rPr lang="en-US" altLang="en-US" sz="2800" b="1" dirty="0" smtClean="0">
                <a:ea typeface="宋体" charset="-122"/>
              </a:rPr>
              <a:t>has-been</a:t>
            </a:r>
            <a:r>
              <a:rPr lang="en-US" altLang="zh-CN" sz="2800" dirty="0" smtClean="0"/>
              <a:t>. </a:t>
            </a:r>
            <a:r>
              <a:rPr lang="en-US" altLang="en-US" sz="2800" dirty="0" smtClean="0">
                <a:ea typeface="宋体" charset="-122"/>
              </a:rPr>
              <a:t>No one will hire h</a:t>
            </a:r>
            <a:r>
              <a:rPr lang="en-US" altLang="zh-CN" sz="2800" dirty="0" smtClean="0"/>
              <a:t>im</a:t>
            </a:r>
            <a:r>
              <a:rPr lang="en-US" altLang="en-US" sz="2800" dirty="0" smtClean="0">
                <a:ea typeface="宋体" charset="-122"/>
              </a:rPr>
              <a:t> any more. </a:t>
            </a:r>
          </a:p>
          <a:p>
            <a:pPr algn="just">
              <a:lnSpc>
                <a:spcPct val="100000"/>
              </a:lnSpc>
              <a:buSzPct val="95000"/>
              <a:buFont typeface="Wingdings" pitchFamily="2" charset="2"/>
              <a:buNone/>
            </a:pPr>
            <a:r>
              <a:rPr lang="en-US" altLang="zh-CN" sz="2800" dirty="0" smtClean="0"/>
              <a:t>    </a:t>
            </a:r>
            <a:r>
              <a:rPr lang="zh-CN" altLang="en-US" sz="2400" dirty="0" smtClean="0">
                <a:solidFill>
                  <a:schemeClr val="hlink"/>
                </a:solidFill>
              </a:rPr>
              <a:t>他是一位年老的过气名人，没人会再雇佣他。</a:t>
            </a:r>
          </a:p>
          <a:p>
            <a:pPr algn="just">
              <a:lnSpc>
                <a:spcPct val="100000"/>
              </a:lnSpc>
              <a:buSzPct val="95000"/>
              <a:buFont typeface="Wingdings" pitchFamily="2" charset="2"/>
              <a:buNone/>
            </a:pPr>
            <a:r>
              <a:rPr lang="en-US" altLang="zh-CN" sz="2800" dirty="0" smtClean="0"/>
              <a:t>2. It is better to be a </a:t>
            </a:r>
            <a:r>
              <a:rPr lang="en-US" altLang="zh-CN" sz="2800" b="1" dirty="0" smtClean="0"/>
              <a:t>has-been</a:t>
            </a:r>
            <a:r>
              <a:rPr lang="en-US" altLang="zh-CN" sz="2800" dirty="0" smtClean="0"/>
              <a:t> than a never-was.</a:t>
            </a:r>
            <a:r>
              <a:rPr lang="en-US" altLang="zh-CN" sz="2400" dirty="0" smtClean="0">
                <a:solidFill>
                  <a:schemeClr val="hlink"/>
                </a:solidFill>
              </a:rPr>
              <a:t>  </a:t>
            </a:r>
          </a:p>
          <a:p>
            <a:pPr algn="just">
              <a:lnSpc>
                <a:spcPct val="100000"/>
              </a:lnSpc>
              <a:buSzPct val="95000"/>
              <a:buFont typeface="Wingdings" pitchFamily="2" charset="2"/>
              <a:buNone/>
            </a:pPr>
            <a:r>
              <a:rPr lang="en-US" altLang="zh-CN" sz="2400" dirty="0" smtClean="0">
                <a:solidFill>
                  <a:schemeClr val="hlink"/>
                </a:solidFill>
              </a:rPr>
              <a:t>     </a:t>
            </a:r>
            <a:r>
              <a:rPr lang="zh-CN" altLang="en-US" sz="2400" dirty="0" smtClean="0">
                <a:solidFill>
                  <a:schemeClr val="hlink"/>
                </a:solidFill>
              </a:rPr>
              <a:t>宁可昙花一现，不能默默无闻。</a:t>
            </a:r>
            <a:endParaRPr lang="en-US" altLang="zh-CN" sz="2400" dirty="0" smtClean="0">
              <a:solidFill>
                <a:schemeClr val="hlink"/>
              </a:solidFill>
            </a:endParaRPr>
          </a:p>
        </p:txBody>
      </p:sp>
      <p:pic>
        <p:nvPicPr>
          <p:cNvPr id="8"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4"/>
          <a:stretch>
            <a:fillRect/>
          </a:stretch>
        </p:blipFill>
        <p:spPr>
          <a:xfrm>
            <a:off x="5940152" y="5341997"/>
            <a:ext cx="3224168" cy="1514475"/>
          </a:xfrm>
          <a:prstGeom prst="rect">
            <a:avLst/>
          </a:prstGeom>
        </p:spPr>
      </p:pic>
    </p:spTree>
    <p:extLst>
      <p:ext uri="{BB962C8B-B14F-4D97-AF65-F5344CB8AC3E}">
        <p14:creationId xmlns:p14="http://schemas.microsoft.com/office/powerpoint/2010/main" val="1308876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7" name="Rectangle 5"/>
          <p:cNvSpPr>
            <a:spLocks noGrp="1"/>
          </p:cNvSpPr>
          <p:nvPr>
            <p:ph type="title"/>
          </p:nvPr>
        </p:nvSpPr>
        <p:spPr>
          <a:xfrm>
            <a:off x="210917" y="1196752"/>
            <a:ext cx="8229600" cy="1143000"/>
          </a:xfrm>
        </p:spPr>
        <p:txBody>
          <a:bodyPr>
            <a:normAutofit/>
          </a:bodyPr>
          <a:lstStyle/>
          <a:p>
            <a:pPr algn="l"/>
            <a:r>
              <a:rPr lang="en-US" altLang="zh-CN" sz="3600" b="1" dirty="0" smtClean="0"/>
              <a:t>retreat</a:t>
            </a:r>
          </a:p>
        </p:txBody>
      </p:sp>
      <p:sp>
        <p:nvSpPr>
          <p:cNvPr id="100358" name="Rectangle 11"/>
          <p:cNvSpPr>
            <a:spLocks noGrp="1" noChangeAspect="1"/>
          </p:cNvSpPr>
          <p:nvPr>
            <p:ph type="body" sz="half" idx="1"/>
          </p:nvPr>
        </p:nvSpPr>
        <p:spPr>
          <a:xfrm>
            <a:off x="323528" y="2060848"/>
            <a:ext cx="4176713" cy="4525962"/>
          </a:xfrm>
        </p:spPr>
        <p:txBody>
          <a:bodyPr/>
          <a:lstStyle/>
          <a:p>
            <a:pPr marL="269875" indent="-269875">
              <a:buNone/>
            </a:pPr>
            <a:r>
              <a:rPr lang="en-US" altLang="zh-CN" sz="2400" b="0" i="1" dirty="0" smtClean="0"/>
              <a:t>n.</a:t>
            </a:r>
            <a:r>
              <a:rPr lang="en-US" altLang="zh-CN" sz="2400" b="0" dirty="0" smtClean="0"/>
              <a:t> a peaceful and private place where you can go in order to rest</a:t>
            </a:r>
            <a:endParaRPr lang="en-US" altLang="zh-CN" sz="2400" b="0" i="1" dirty="0" smtClean="0"/>
          </a:p>
          <a:p>
            <a:pPr marL="269875" indent="-269875">
              <a:buNone/>
            </a:pPr>
            <a:r>
              <a:rPr lang="en-US" altLang="zh-CN" sz="2400" b="0" i="1" dirty="0" smtClean="0"/>
              <a:t>v.</a:t>
            </a:r>
            <a:r>
              <a:rPr lang="en-US" altLang="zh-CN" sz="2400" b="0" dirty="0" smtClean="0"/>
              <a:t> to avoid a dangerous, unpleasant or embarrassing situation, </a:t>
            </a:r>
            <a:r>
              <a:rPr lang="en-US" altLang="zh-CN" sz="2400" b="0" dirty="0" err="1" smtClean="0"/>
              <a:t>esp</a:t>
            </a:r>
            <a:r>
              <a:rPr lang="en-US" altLang="zh-CN" sz="2400" b="0" dirty="0" smtClean="0"/>
              <a:t> by moving away from it</a:t>
            </a:r>
          </a:p>
          <a:p>
            <a:pPr marL="0" indent="0">
              <a:buNone/>
            </a:pPr>
            <a:endParaRPr lang="en-US" altLang="zh-CN" sz="2400" dirty="0" smtClean="0"/>
          </a:p>
          <a:p>
            <a:pPr marL="0" indent="0">
              <a:buNone/>
            </a:pPr>
            <a:r>
              <a:rPr lang="en-US" altLang="zh-CN" sz="2400" b="1" dirty="0" smtClean="0"/>
              <a:t>Work in pairs and translate the sentences.</a:t>
            </a:r>
          </a:p>
          <a:p>
            <a:pPr marL="0" indent="0">
              <a:buNone/>
            </a:pPr>
            <a:r>
              <a:rPr lang="en-US" altLang="zh-CN" sz="2400" b="0" dirty="0" smtClean="0"/>
              <a:t>  </a:t>
            </a:r>
            <a:endParaRPr lang="zh-CN" altLang="en-US" sz="2400" b="0" dirty="0" smtClean="0"/>
          </a:p>
        </p:txBody>
      </p:sp>
      <p:sp>
        <p:nvSpPr>
          <p:cNvPr id="1419282" name="Rectangle 18"/>
          <p:cNvSpPr>
            <a:spLocks noGrp="1" noChangeAspect="1"/>
          </p:cNvSpPr>
          <p:nvPr>
            <p:ph type="body" sz="half" idx="2"/>
          </p:nvPr>
        </p:nvSpPr>
        <p:spPr>
          <a:xfrm>
            <a:off x="4644008" y="1988840"/>
            <a:ext cx="4254375" cy="4525962"/>
          </a:xfrm>
        </p:spPr>
        <p:txBody>
          <a:bodyPr>
            <a:normAutofit/>
          </a:bodyPr>
          <a:lstStyle/>
          <a:p>
            <a:pPr marL="360363" indent="-360363">
              <a:buNone/>
            </a:pPr>
            <a:r>
              <a:rPr lang="en-US" altLang="zh-CN" sz="2400" b="0" dirty="0" smtClean="0"/>
              <a:t>1. Built into her schedule will be weekend </a:t>
            </a:r>
            <a:r>
              <a:rPr lang="en-US" altLang="zh-CN" sz="2400" b="1" dirty="0" smtClean="0"/>
              <a:t>retreats</a:t>
            </a:r>
            <a:r>
              <a:rPr lang="en-US" altLang="zh-CN" sz="2400" b="0" dirty="0" smtClean="0"/>
              <a:t>.</a:t>
            </a:r>
          </a:p>
          <a:p>
            <a:pPr marL="0" indent="0">
              <a:buNone/>
            </a:pPr>
            <a:r>
              <a:rPr lang="zh-CN" altLang="en-US" sz="2400" b="0" dirty="0" smtClean="0">
                <a:solidFill>
                  <a:srgbClr val="0066CC"/>
                </a:solidFill>
                <a:ea typeface="黑体" pitchFamily="49" charset="-122"/>
              </a:rPr>
              <a:t>     周末静养将列入她的日程。</a:t>
            </a:r>
            <a:endParaRPr lang="en-US" altLang="zh-CN" sz="2400" b="0" dirty="0" smtClean="0">
              <a:ea typeface="黑体" pitchFamily="49" charset="-122"/>
            </a:endParaRPr>
          </a:p>
          <a:p>
            <a:pPr marL="360363" indent="-360363">
              <a:buNone/>
            </a:pPr>
            <a:r>
              <a:rPr lang="en-US" altLang="zh-CN" sz="2400" b="0" dirty="0" smtClean="0"/>
              <a:t>2. Embarrassed, the kids </a:t>
            </a:r>
            <a:r>
              <a:rPr lang="en-US" altLang="zh-CN" sz="2400" b="1" dirty="0" smtClean="0"/>
              <a:t>retreated</a:t>
            </a:r>
            <a:r>
              <a:rPr lang="en-US" altLang="zh-CN" sz="2400" b="0" dirty="0" smtClean="0"/>
              <a:t> into silence.</a:t>
            </a:r>
          </a:p>
          <a:p>
            <a:pPr marL="360363" indent="-360363">
              <a:buNone/>
            </a:pPr>
            <a:r>
              <a:rPr lang="zh-CN" altLang="en-US" sz="2400" b="0" dirty="0" smtClean="0">
                <a:solidFill>
                  <a:srgbClr val="0066CC"/>
                </a:solidFill>
                <a:ea typeface="黑体" pitchFamily="49" charset="-122"/>
              </a:rPr>
              <a:t>     感到尴尬，孩子们退到一边不吭声。</a:t>
            </a:r>
            <a:endParaRPr lang="en-US" altLang="zh-CN" sz="2400" b="0" dirty="0" smtClean="0">
              <a:ea typeface="黑体" pitchFamily="49" charset="-122"/>
            </a:endParaRPr>
          </a:p>
          <a:p>
            <a:pPr marL="360363" indent="-360363">
              <a:buNone/>
            </a:pPr>
            <a:r>
              <a:rPr lang="en-US" altLang="zh-CN" sz="2400" b="0" dirty="0" smtClean="0"/>
              <a:t>3. The five-day </a:t>
            </a:r>
            <a:r>
              <a:rPr lang="en-US" altLang="zh-CN" sz="2400" b="1" dirty="0" smtClean="0"/>
              <a:t>retreat </a:t>
            </a:r>
            <a:r>
              <a:rPr lang="en-US" altLang="zh-CN" sz="2400" b="0" dirty="0" err="1" smtClean="0"/>
              <a:t>energised</a:t>
            </a:r>
            <a:r>
              <a:rPr lang="en-US" altLang="zh-CN" sz="2400" b="0" dirty="0" smtClean="0"/>
              <a:t> the team members.</a:t>
            </a:r>
            <a:endParaRPr lang="zh-CN" altLang="en-US" sz="2400" b="0" dirty="0" smtClean="0"/>
          </a:p>
          <a:p>
            <a:pPr marL="360363" indent="-360363">
              <a:buNone/>
            </a:pPr>
            <a:r>
              <a:rPr lang="zh-CN" altLang="en-US" sz="2400" b="0" dirty="0" smtClean="0">
                <a:solidFill>
                  <a:srgbClr val="0066CC"/>
                </a:solidFill>
                <a:ea typeface="黑体" pitchFamily="49" charset="-122"/>
              </a:rPr>
              <a:t>     五天的休养使团队成员精力充沛。</a:t>
            </a:r>
          </a:p>
          <a:p>
            <a:pPr marL="0" indent="0"/>
            <a:endParaRPr lang="zh-CN" altLang="en-US" sz="2400" dirty="0" smtClean="0">
              <a:ea typeface="黑体" pitchFamily="49" charset="-122"/>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32115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928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1928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204928" y="1457324"/>
            <a:ext cx="5011287" cy="6004374"/>
          </a:xfrm>
          <a:prstGeom prst="rect">
            <a:avLst/>
          </a:prstGeom>
          <a:noFill/>
          <a:ln>
            <a:miter lim="800000"/>
            <a:headEnd/>
            <a:tailEnd/>
          </a:ln>
        </p:spPr>
        <p:txBody>
          <a:bodyPr>
            <a:normAutofit/>
          </a:bodyPr>
          <a:lstStyle/>
          <a:p>
            <a:pPr algn="just" eaLnBrk="1" hangingPunct="1">
              <a:buSzPct val="120000"/>
              <a:buNone/>
            </a:pPr>
            <a:r>
              <a:rPr lang="en-US" altLang="zh-CN" sz="3200" b="1" dirty="0" smtClean="0"/>
              <a:t>brandish  </a:t>
            </a:r>
            <a:r>
              <a:rPr lang="en-US" altLang="zh-CN" b="1" dirty="0" smtClean="0"/>
              <a:t>               </a:t>
            </a:r>
            <a:r>
              <a:rPr lang="en-US" altLang="zh-CN" sz="2800" i="1" dirty="0" err="1" smtClean="0">
                <a:solidFill>
                  <a:srgbClr val="C00000"/>
                </a:solidFill>
              </a:rPr>
              <a:t>vt.</a:t>
            </a:r>
            <a:r>
              <a:rPr lang="en-US" altLang="zh-CN" sz="2800" i="1" dirty="0" smtClean="0">
                <a:solidFill>
                  <a:schemeClr val="accent2"/>
                </a:solidFill>
              </a:rPr>
              <a:t> </a:t>
            </a:r>
            <a:r>
              <a:rPr lang="en-US" altLang="en-US" sz="2400" dirty="0">
                <a:latin typeface="Times New Roman" panose="02020603050405020304" pitchFamily="18" charset="0"/>
                <a:ea typeface="宋体" charset="-122"/>
                <a:cs typeface="Times New Roman" panose="02020603050405020304" pitchFamily="18" charset="0"/>
              </a:rPr>
              <a:t>to wave </a:t>
            </a:r>
            <a:r>
              <a:rPr lang="en-US" altLang="en-US" sz="2400" dirty="0" smtClean="0">
                <a:latin typeface="Times New Roman" panose="02020603050405020304" pitchFamily="18" charset="0"/>
                <a:ea typeface="宋体" charset="-122"/>
                <a:cs typeface="Times New Roman" panose="02020603050405020304" pitchFamily="18" charset="0"/>
              </a:rPr>
              <a:t>a weapon or other object around in your hand so that other people can see it</a:t>
            </a:r>
            <a:r>
              <a:rPr lang="en-US" altLang="en-US" sz="2400" dirty="0">
                <a:latin typeface="Times New Roman" panose="02020603050405020304" pitchFamily="18" charset="0"/>
                <a:cs typeface="Times New Roman" panose="02020603050405020304" pitchFamily="18" charset="0"/>
              </a:rPr>
              <a:t> </a:t>
            </a:r>
            <a:r>
              <a:rPr lang="zh-CN" altLang="en-US" sz="2400" dirty="0" smtClean="0">
                <a:solidFill>
                  <a:schemeClr val="hlink"/>
                </a:solidFill>
                <a:latin typeface="Times New Roman" panose="02020603050405020304" pitchFamily="18" charset="0"/>
                <a:cs typeface="Times New Roman" panose="02020603050405020304" pitchFamily="18" charset="0"/>
              </a:rPr>
              <a:t>挥舞（武器等）</a:t>
            </a:r>
          </a:p>
          <a:p>
            <a:pPr algn="just" eaLnBrk="1" hangingPunct="1">
              <a:spcBef>
                <a:spcPts val="600"/>
              </a:spcBef>
              <a:buSzPct val="120000"/>
              <a:buFont typeface="Arial" charset="0"/>
              <a:buNone/>
            </a:pPr>
            <a:r>
              <a:rPr lang="en-US" altLang="zh-CN" sz="2400" i="1" dirty="0" smtClean="0">
                <a:latin typeface="Times New Roman" panose="02020603050405020304" pitchFamily="18" charset="0"/>
                <a:cs typeface="Times New Roman" panose="02020603050405020304" pitchFamily="18" charset="0"/>
              </a:rPr>
              <a:t>e.g.</a:t>
            </a:r>
            <a:r>
              <a:rPr lang="en-US" altLang="en-US" sz="2400" dirty="0" smtClean="0">
                <a:latin typeface="Times New Roman" panose="02020603050405020304" pitchFamily="18" charset="0"/>
                <a:ea typeface="宋体" charset="-122"/>
                <a:cs typeface="Times New Roman" panose="02020603050405020304" pitchFamily="18" charset="0"/>
              </a:rPr>
              <a:t> </a:t>
            </a:r>
            <a:endParaRPr lang="en-US" altLang="zh-CN" sz="2400" dirty="0" smtClean="0">
              <a:latin typeface="Times New Roman" panose="02020603050405020304" pitchFamily="18" charset="0"/>
              <a:cs typeface="Times New Roman" panose="02020603050405020304" pitchFamily="18" charset="0"/>
            </a:endParaRPr>
          </a:p>
          <a:p>
            <a:pPr algn="just" eaLnBrk="1" hangingPunct="1">
              <a:spcBef>
                <a:spcPts val="600"/>
              </a:spcBef>
              <a:buSzPct val="120000"/>
              <a:buFont typeface="Arial" charset="0"/>
              <a:buNone/>
            </a:pPr>
            <a:r>
              <a:rPr lang="en-US" altLang="zh-CN" sz="2400" dirty="0" smtClean="0">
                <a:latin typeface="Times New Roman" panose="02020603050405020304" pitchFamily="18" charset="0"/>
                <a:cs typeface="Times New Roman" panose="02020603050405020304" pitchFamily="18" charset="0"/>
              </a:rPr>
              <a:t>1. </a:t>
            </a:r>
            <a:r>
              <a:rPr lang="en-US" altLang="en-US" sz="2400" dirty="0" smtClean="0">
                <a:latin typeface="Times New Roman" panose="02020603050405020304" pitchFamily="18" charset="0"/>
                <a:ea typeface="宋体" charset="-122"/>
                <a:cs typeface="Times New Roman" panose="02020603050405020304" pitchFamily="18" charset="0"/>
              </a:rPr>
              <a:t>The old man </a:t>
            </a:r>
            <a:r>
              <a:rPr lang="en-US" altLang="en-US" sz="2400" b="1" dirty="0" smtClean="0">
                <a:latin typeface="Times New Roman" panose="02020603050405020304" pitchFamily="18" charset="0"/>
                <a:ea typeface="宋体" charset="-122"/>
                <a:cs typeface="Times New Roman" panose="02020603050405020304" pitchFamily="18" charset="0"/>
              </a:rPr>
              <a:t>brandishes</a:t>
            </a:r>
            <a:r>
              <a:rPr lang="en-US" altLang="en-US" sz="2400" dirty="0" smtClean="0">
                <a:latin typeface="Times New Roman" panose="02020603050405020304" pitchFamily="18" charset="0"/>
                <a:ea typeface="宋体" charset="-122"/>
                <a:cs typeface="Times New Roman" panose="02020603050405020304" pitchFamily="18" charset="0"/>
              </a:rPr>
              <a:t> his walking stick at the menace dog.  </a:t>
            </a:r>
          </a:p>
          <a:p>
            <a:pPr algn="just" eaLnBrk="1" hangingPunct="1">
              <a:spcBef>
                <a:spcPts val="600"/>
              </a:spcBef>
              <a:buSzPct val="120000"/>
              <a:buFont typeface="Arial" charset="0"/>
              <a:buNone/>
            </a:pPr>
            <a:r>
              <a:rPr lang="zh-CN" altLang="en-US" sz="2400" dirty="0" smtClean="0">
                <a:solidFill>
                  <a:schemeClr val="hlink"/>
                </a:solidFill>
                <a:latin typeface="Times New Roman" panose="02020603050405020304" pitchFamily="18" charset="0"/>
                <a:cs typeface="Times New Roman" panose="02020603050405020304" pitchFamily="18" charset="0"/>
              </a:rPr>
              <a:t>   老人对着那条要咬他的狗挥舞手杖吓它走</a:t>
            </a:r>
            <a:r>
              <a:rPr lang="en-US" altLang="en-US" sz="2400" dirty="0" smtClean="0">
                <a:solidFill>
                  <a:schemeClr val="hlink"/>
                </a:solidFill>
                <a:latin typeface="Times New Roman" panose="02020603050405020304" pitchFamily="18" charset="0"/>
                <a:ea typeface="宋体" charset="-122"/>
                <a:cs typeface="Times New Roman" panose="02020603050405020304" pitchFamily="18" charset="0"/>
              </a:rPr>
              <a:t>。</a:t>
            </a:r>
            <a:r>
              <a:rPr lang="en-US" altLang="en-US" sz="2400" dirty="0" smtClean="0">
                <a:latin typeface="Times New Roman" panose="02020603050405020304" pitchFamily="18" charset="0"/>
                <a:ea typeface="宋体" charset="-122"/>
                <a:cs typeface="Times New Roman" panose="02020603050405020304" pitchFamily="18" charset="0"/>
              </a:rPr>
              <a:t> </a:t>
            </a:r>
          </a:p>
          <a:p>
            <a:pPr algn="just" eaLnBrk="1" hangingPunct="1">
              <a:spcBef>
                <a:spcPts val="600"/>
              </a:spcBef>
              <a:buSzPct val="120000"/>
              <a:buFont typeface="Arial" charset="0"/>
              <a:buNone/>
            </a:pPr>
            <a:r>
              <a:rPr lang="en-US" altLang="zh-CN" sz="2400" dirty="0" smtClean="0">
                <a:latin typeface="Times New Roman" panose="02020603050405020304" pitchFamily="18" charset="0"/>
                <a:cs typeface="Times New Roman" panose="02020603050405020304" pitchFamily="18" charset="0"/>
              </a:rPr>
              <a:t>2. The demonstrators </a:t>
            </a:r>
            <a:r>
              <a:rPr lang="en-US" altLang="zh-CN" sz="2400" b="1" dirty="0" smtClean="0">
                <a:latin typeface="Times New Roman" panose="02020603050405020304" pitchFamily="18" charset="0"/>
                <a:cs typeface="Times New Roman" panose="02020603050405020304" pitchFamily="18" charset="0"/>
              </a:rPr>
              <a:t>brandished</a:t>
            </a:r>
            <a:r>
              <a:rPr lang="en-US" altLang="zh-CN" sz="2400" dirty="0" smtClean="0">
                <a:latin typeface="Times New Roman" panose="02020603050405020304" pitchFamily="18" charset="0"/>
                <a:cs typeface="Times New Roman" panose="02020603050405020304" pitchFamily="18" charset="0"/>
              </a:rPr>
              <a:t> banners and shouted slogans.</a:t>
            </a:r>
          </a:p>
          <a:p>
            <a:pPr algn="just" eaLnBrk="1" hangingPunct="1">
              <a:spcBef>
                <a:spcPts val="600"/>
              </a:spcBef>
              <a:buSzPct val="120000"/>
              <a:buFont typeface="Arial" charset="0"/>
              <a:buNone/>
            </a:pPr>
            <a:r>
              <a:rPr lang="zh-CN" altLang="en-US" sz="2400" dirty="0" smtClean="0">
                <a:solidFill>
                  <a:schemeClr val="hlink"/>
                </a:solidFill>
                <a:latin typeface="Times New Roman" panose="02020603050405020304" pitchFamily="18" charset="0"/>
                <a:cs typeface="Times New Roman" panose="02020603050405020304" pitchFamily="18" charset="0"/>
              </a:rPr>
              <a:t>   </a:t>
            </a:r>
            <a:r>
              <a:rPr lang="zh-CN" altLang="zh-CN" sz="2400" dirty="0" smtClean="0">
                <a:solidFill>
                  <a:schemeClr val="hlink"/>
                </a:solidFill>
                <a:latin typeface="Times New Roman" panose="02020603050405020304" pitchFamily="18" charset="0"/>
                <a:cs typeface="Times New Roman" panose="02020603050405020304" pitchFamily="18" charset="0"/>
              </a:rPr>
              <a:t>示威者挥舞着旗帜，呼喊着口号。</a:t>
            </a:r>
            <a:endParaRPr lang="en-US" altLang="zh-CN" sz="2400" dirty="0" smtClean="0">
              <a:solidFill>
                <a:schemeClr val="hlink"/>
              </a:solidFill>
              <a:latin typeface="Times New Roman" panose="02020603050405020304" pitchFamily="18" charset="0"/>
              <a:cs typeface="Times New Roman" panose="02020603050405020304" pitchFamily="18" charset="0"/>
            </a:endParaRPr>
          </a:p>
        </p:txBody>
      </p:sp>
      <p:pic>
        <p:nvPicPr>
          <p:cNvPr id="57345" name="Picture 1" descr="C:\Users\zhao\AppData\Roaming\Tencent\Users\27957503\QQ\WinTemp\RichOle\66{B71Z(IBE9AM0~Y_97%0N.png">
            <a:hlinkClick r:id="rId2" action="ppaction://hlinksldjump"/>
          </p:cNvPr>
          <p:cNvPicPr>
            <a:picLocks noChangeAspect="1" noChangeArrowheads="1"/>
          </p:cNvPicPr>
          <p:nvPr/>
        </p:nvPicPr>
        <p:blipFill>
          <a:blip r:embed="rId3"/>
          <a:srcRect/>
          <a:stretch>
            <a:fillRect/>
          </a:stretch>
        </p:blipFill>
        <p:spPr bwMode="auto">
          <a:xfrm>
            <a:off x="5436096" y="1628800"/>
            <a:ext cx="3470442" cy="3429543"/>
          </a:xfrm>
          <a:prstGeom prst="rect">
            <a:avLst/>
          </a:prstGeom>
          <a:noFill/>
        </p:spPr>
      </p:pic>
      <p:sp>
        <p:nvSpPr>
          <p:cNvPr id="9" name="TextBox 8"/>
          <p:cNvSpPr txBox="1"/>
          <p:nvPr/>
        </p:nvSpPr>
        <p:spPr>
          <a:xfrm>
            <a:off x="5572131" y="5232975"/>
            <a:ext cx="3536830" cy="1015663"/>
          </a:xfrm>
          <a:prstGeom prst="rect">
            <a:avLst/>
          </a:prstGeom>
          <a:noFill/>
        </p:spPr>
        <p:txBody>
          <a:bodyPr wrap="square" rtlCol="0">
            <a:spAutoFit/>
          </a:bodyPr>
          <a:lstStyle/>
          <a:p>
            <a:pPr algn="ctr"/>
            <a:r>
              <a:rPr lang="en-US" altLang="zh-CN" sz="2000" b="1" dirty="0" smtClean="0">
                <a:solidFill>
                  <a:schemeClr val="accent6">
                    <a:lumMod val="50000"/>
                  </a:schemeClr>
                </a:solidFill>
              </a:rPr>
              <a:t>Chamberlain brandished an agreement he’d signed with Adolf Hitler</a:t>
            </a:r>
            <a:endParaRPr lang="zh-CN" altLang="en-US" sz="2000" b="1" dirty="0">
              <a:solidFill>
                <a:schemeClr val="accent6">
                  <a:lumMod val="50000"/>
                </a:schemeClr>
              </a:solidFill>
            </a:endParaRPr>
          </a:p>
        </p:txBody>
      </p:sp>
      <p:pic>
        <p:nvPicPr>
          <p:cNvPr id="2" name="Picture 1" descr="C:\Users\zhao\AppData\Roaming\Tencent\Users\27957503\QQ\WinTemp\RichOle\OCOZGH5D)PQRTHT]C5RL4BM.png"/>
          <p:cNvPicPr>
            <a:picLocks noChangeAspect="1" noChangeArrowheads="1"/>
          </p:cNvPicPr>
          <p:nvPr/>
        </p:nvPicPr>
        <p:blipFill>
          <a:blip r:embed="rId4"/>
          <a:srcRect/>
          <a:stretch>
            <a:fillRect/>
          </a:stretch>
        </p:blipFill>
        <p:spPr bwMode="auto">
          <a:xfrm>
            <a:off x="1907704" y="1705202"/>
            <a:ext cx="1219200" cy="285750"/>
          </a:xfrm>
          <a:prstGeom prst="rect">
            <a:avLst/>
          </a:prstGeom>
          <a:noFill/>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5687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251520" y="1556792"/>
            <a:ext cx="8496944" cy="6013000"/>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en-US" sz="3200" b="1" dirty="0" smtClean="0">
                <a:ea typeface="宋体" charset="-122"/>
              </a:rPr>
              <a:t>infuriating</a:t>
            </a:r>
            <a:r>
              <a:rPr lang="en-US" altLang="zh-CN" sz="3200" b="1" dirty="0" smtClean="0"/>
              <a:t>  </a:t>
            </a:r>
            <a:r>
              <a:rPr lang="en-US" altLang="zh-CN" b="1" dirty="0" smtClean="0"/>
              <a:t>                       </a:t>
            </a:r>
            <a:r>
              <a:rPr lang="en-US" altLang="zh-CN" sz="2800" i="1" dirty="0" smtClean="0">
                <a:solidFill>
                  <a:srgbClr val="C00000"/>
                </a:solidFill>
              </a:rPr>
              <a:t>a.</a:t>
            </a:r>
            <a:r>
              <a:rPr lang="en-US" altLang="zh-CN" sz="2800" i="1" dirty="0" smtClean="0">
                <a:solidFill>
                  <a:schemeClr val="accent2"/>
                </a:solidFill>
              </a:rPr>
              <a:t> </a:t>
            </a:r>
            <a:r>
              <a:rPr lang="en-US" altLang="en-US" sz="2800" dirty="0" smtClean="0">
                <a:ea typeface="宋体" charset="-122"/>
              </a:rPr>
              <a:t>extremely annoying</a:t>
            </a:r>
            <a:r>
              <a:rPr lang="en-US" altLang="zh-CN" sz="2400" dirty="0" smtClean="0"/>
              <a:t> </a:t>
            </a:r>
            <a:r>
              <a:rPr lang="zh-CN" altLang="en-US" sz="2400" dirty="0" smtClean="0">
                <a:solidFill>
                  <a:schemeClr val="hlink"/>
                </a:solidFill>
              </a:rPr>
              <a:t>使人大怒的；使人极为愤怒的</a:t>
            </a:r>
          </a:p>
          <a:p>
            <a:pPr algn="just" eaLnBrk="1" hangingPunct="1">
              <a:lnSpc>
                <a:spcPct val="100000"/>
              </a:lnSpc>
              <a:buSzPct val="120000"/>
              <a:buFont typeface="Arial" charset="0"/>
              <a:buNone/>
            </a:pPr>
            <a:r>
              <a:rPr lang="en-US" altLang="zh-CN" sz="2800" i="1" dirty="0" smtClean="0"/>
              <a:t>e.g.</a:t>
            </a:r>
            <a:r>
              <a:rPr lang="en-US" altLang="en-US" sz="2800" dirty="0" smtClean="0">
                <a:ea typeface="宋体" charset="-122"/>
              </a:rPr>
              <a:t> </a:t>
            </a:r>
            <a:endParaRPr lang="en-US" altLang="zh-CN" sz="2800" dirty="0" smtClean="0"/>
          </a:p>
          <a:p>
            <a:pPr algn="just" eaLnBrk="1" hangingPunct="1">
              <a:lnSpc>
                <a:spcPct val="100000"/>
              </a:lnSpc>
              <a:buSzPct val="120000"/>
              <a:buFont typeface="Arial" charset="0"/>
              <a:buNone/>
            </a:pPr>
            <a:r>
              <a:rPr lang="en-US" altLang="zh-CN" sz="2800" dirty="0" smtClean="0"/>
              <a:t>1. Don’t you think that the unsolicited calls at night are </a:t>
            </a:r>
            <a:r>
              <a:rPr lang="en-US" altLang="zh-CN" sz="2800" b="1" dirty="0" smtClean="0"/>
              <a:t>infuriating</a:t>
            </a:r>
            <a:r>
              <a:rPr lang="en-US" altLang="zh-CN" sz="2800" dirty="0" smtClean="0"/>
              <a:t>?</a:t>
            </a:r>
          </a:p>
          <a:p>
            <a:pPr algn="just" eaLnBrk="1" hangingPunct="1">
              <a:lnSpc>
                <a:spcPct val="100000"/>
              </a:lnSpc>
              <a:buSzPct val="120000"/>
              <a:buFont typeface="Arial" charset="0"/>
              <a:buNone/>
            </a:pPr>
            <a:r>
              <a:rPr lang="zh-CN" altLang="en-US" sz="2400" dirty="0" smtClean="0">
                <a:solidFill>
                  <a:schemeClr val="hlink"/>
                </a:solidFill>
              </a:rPr>
              <a:t>   你不觉得深夜时分不速之客打来的电话极其招人嫌吗？</a:t>
            </a:r>
          </a:p>
          <a:p>
            <a:pPr algn="just" eaLnBrk="1" hangingPunct="1">
              <a:lnSpc>
                <a:spcPct val="100000"/>
              </a:lnSpc>
              <a:buSzPct val="120000"/>
              <a:buFont typeface="Arial" charset="0"/>
              <a:buNone/>
            </a:pPr>
            <a:r>
              <a:rPr lang="en-US" altLang="zh-CN" sz="2800" dirty="0" smtClean="0"/>
              <a:t>2. </a:t>
            </a:r>
            <a:r>
              <a:rPr lang="en-US" altLang="en-US" sz="2800" dirty="0" smtClean="0">
                <a:ea typeface="宋体" charset="-122"/>
              </a:rPr>
              <a:t>One of the most </a:t>
            </a:r>
            <a:r>
              <a:rPr lang="en-US" altLang="en-US" sz="2800" b="1" dirty="0" smtClean="0">
                <a:ea typeface="宋体" charset="-122"/>
              </a:rPr>
              <a:t>infuriating</a:t>
            </a:r>
            <a:r>
              <a:rPr lang="en-US" altLang="en-US" sz="2800" dirty="0" smtClean="0">
                <a:ea typeface="宋体" charset="-122"/>
              </a:rPr>
              <a:t> aspects of spam is that it changes continually to adapt to new attempts to stop it. </a:t>
            </a:r>
          </a:p>
          <a:p>
            <a:pPr algn="just" eaLnBrk="1" hangingPunct="1">
              <a:lnSpc>
                <a:spcPct val="100000"/>
              </a:lnSpc>
              <a:buSzPct val="120000"/>
              <a:buFont typeface="Arial" charset="0"/>
              <a:buNone/>
            </a:pPr>
            <a:r>
              <a:rPr lang="zh-CN" altLang="en-US" sz="2400" dirty="0" smtClean="0">
                <a:solidFill>
                  <a:schemeClr val="hlink"/>
                </a:solidFill>
              </a:rPr>
              <a:t>     垃圾邮件最令人生气的地方，在于它会不断变化，以适应各种新的拦阻方法。 </a:t>
            </a:r>
          </a:p>
        </p:txBody>
      </p:sp>
      <p:pic>
        <p:nvPicPr>
          <p:cNvPr id="55297" name="Picture 1" descr="C:\Users\zhao\AppData\Roaming\Tencent\Users\27957503\QQ\WinTemp\RichOle\2(MG]_$9]H9M)P8VXI%6GIC.png"/>
          <p:cNvPicPr>
            <a:picLocks noChangeAspect="1" noChangeArrowheads="1"/>
          </p:cNvPicPr>
          <p:nvPr/>
        </p:nvPicPr>
        <p:blipFill>
          <a:blip r:embed="rId2"/>
          <a:srcRect/>
          <a:stretch>
            <a:fillRect/>
          </a:stretch>
        </p:blipFill>
        <p:spPr bwMode="auto">
          <a:xfrm>
            <a:off x="2339752" y="1716564"/>
            <a:ext cx="1743075" cy="314325"/>
          </a:xfrm>
          <a:prstGeom prst="rect">
            <a:avLst/>
          </a:prstGeom>
          <a:noFill/>
        </p:spPr>
      </p:pic>
      <p:pic>
        <p:nvPicPr>
          <p:cNvPr id="6"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304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395536" y="1457324"/>
            <a:ext cx="8208912" cy="6021627"/>
          </a:xfrm>
          <a:prstGeom prst="rect">
            <a:avLst/>
          </a:prstGeom>
          <a:noFill/>
          <a:ln>
            <a:miter lim="800000"/>
            <a:headEnd/>
            <a:tailEnd/>
          </a:ln>
        </p:spPr>
        <p:txBody>
          <a:bodyPr/>
          <a:lstStyle/>
          <a:p>
            <a:pPr algn="just" eaLnBrk="1" hangingPunct="1">
              <a:lnSpc>
                <a:spcPct val="100000"/>
              </a:lnSpc>
              <a:buSzPct val="120000"/>
              <a:buNone/>
            </a:pPr>
            <a:r>
              <a:rPr lang="en-US" sz="3200" b="1" dirty="0" smtClean="0"/>
              <a:t>irony </a:t>
            </a:r>
            <a:r>
              <a:rPr lang="en-US" sz="3200" dirty="0" smtClean="0"/>
              <a:t> </a:t>
            </a:r>
            <a:r>
              <a:rPr lang="en-US" dirty="0" smtClean="0"/>
              <a:t>                 </a:t>
            </a:r>
            <a:r>
              <a:rPr lang="en-US" i="1" dirty="0" smtClean="0">
                <a:solidFill>
                  <a:srgbClr val="C00000"/>
                </a:solidFill>
              </a:rPr>
              <a:t>n.</a:t>
            </a:r>
          </a:p>
          <a:p>
            <a:pPr marL="266700" indent="-266700" algn="just" eaLnBrk="1" hangingPunct="1">
              <a:lnSpc>
                <a:spcPct val="100000"/>
              </a:lnSpc>
              <a:buSzPct val="120000"/>
              <a:buNone/>
            </a:pPr>
            <a:r>
              <a:rPr lang="en-US" sz="2400" b="1" dirty="0" smtClean="0">
                <a:latin typeface="Times New Roman" panose="02020603050405020304" pitchFamily="18" charset="0"/>
                <a:cs typeface="Times New Roman" panose="02020603050405020304" pitchFamily="18" charset="0"/>
              </a:rPr>
              <a:t>1. </a:t>
            </a:r>
            <a:r>
              <a:rPr lang="en-US" sz="2400" dirty="0" smtClean="0">
                <a:solidFill>
                  <a:srgbClr val="C00000"/>
                </a:solidFill>
                <a:latin typeface="Times New Roman" panose="02020603050405020304" pitchFamily="18" charset="0"/>
                <a:cs typeface="Times New Roman" panose="02020603050405020304" pitchFamily="18" charset="0"/>
              </a:rPr>
              <a:t>[C, U] </a:t>
            </a:r>
            <a:r>
              <a:rPr lang="en-US" sz="2400" dirty="0" smtClean="0">
                <a:latin typeface="Times New Roman" panose="02020603050405020304" pitchFamily="18" charset="0"/>
                <a:cs typeface="Times New Roman" panose="02020603050405020304" pitchFamily="18" charset="0"/>
              </a:rPr>
              <a:t>a strange, funny, or sad situation in which things happen in the opposite way to what you would expect </a:t>
            </a:r>
            <a:r>
              <a:rPr lang="zh-CN" altLang="en-US" sz="2400" dirty="0" smtClean="0">
                <a:solidFill>
                  <a:srgbClr val="0070C0"/>
                </a:solidFill>
                <a:latin typeface="Times New Roman" panose="02020603050405020304" pitchFamily="18" charset="0"/>
                <a:cs typeface="Times New Roman" panose="02020603050405020304" pitchFamily="18" charset="0"/>
              </a:rPr>
              <a:t>具有讽刺意味的事；出乎意料的事；啼笑皆非的事</a:t>
            </a:r>
            <a:endParaRPr lang="en-US" altLang="zh-CN" sz="2400" dirty="0" smtClean="0">
              <a:solidFill>
                <a:srgbClr val="0070C0"/>
              </a:solidFill>
              <a:latin typeface="Times New Roman" panose="02020603050405020304" pitchFamily="18" charset="0"/>
              <a:cs typeface="Times New Roman" panose="02020603050405020304" pitchFamily="18" charset="0"/>
            </a:endParaRPr>
          </a:p>
          <a:p>
            <a:pPr marL="458787" indent="-457200" algn="just" eaLnBrk="1" hangingPunct="1">
              <a:lnSpc>
                <a:spcPct val="100000"/>
              </a:lnSpc>
              <a:buSzPct val="120000"/>
              <a:buNone/>
            </a:pPr>
            <a:r>
              <a:rPr lang="en-US" altLang="zh-CN" sz="2400" i="1" dirty="0" smtClean="0">
                <a:latin typeface="Times New Roman" panose="02020603050405020304" pitchFamily="18" charset="0"/>
                <a:cs typeface="Times New Roman" panose="02020603050405020304" pitchFamily="18" charset="0"/>
              </a:rPr>
              <a:t>e.g.</a:t>
            </a:r>
          </a:p>
          <a:p>
            <a:pPr marL="266700" indent="-266700" algn="just" eaLnBrk="1" hangingPunct="1">
              <a:lnSpc>
                <a:spcPct val="100000"/>
              </a:lnSpc>
              <a:buSzPct val="120000"/>
              <a:buNone/>
              <a:tabLst>
                <a:tab pos="266700" algn="l"/>
              </a:tabLst>
            </a:pPr>
            <a:r>
              <a:rPr lang="en-US" altLang="zh-CN" sz="2400" dirty="0" smtClean="0">
                <a:latin typeface="Times New Roman" panose="02020603050405020304" pitchFamily="18" charset="0"/>
                <a:cs typeface="Times New Roman" panose="02020603050405020304" pitchFamily="18" charset="0"/>
              </a:rPr>
              <a:t>1. The great </a:t>
            </a:r>
            <a:r>
              <a:rPr lang="en-US" altLang="zh-CN" sz="2400" b="1" dirty="0" smtClean="0">
                <a:latin typeface="Times New Roman" panose="02020603050405020304" pitchFamily="18" charset="0"/>
                <a:cs typeface="Times New Roman" panose="02020603050405020304" pitchFamily="18" charset="0"/>
              </a:rPr>
              <a:t>irony</a:t>
            </a:r>
            <a:r>
              <a:rPr lang="en-US" altLang="zh-CN" sz="2400" dirty="0" smtClean="0">
                <a:latin typeface="Times New Roman" panose="02020603050405020304" pitchFamily="18" charset="0"/>
                <a:cs typeface="Times New Roman" panose="02020603050405020304" pitchFamily="18" charset="0"/>
              </a:rPr>
              <a:t> was that despite all his explanations nobody believed him.  </a:t>
            </a:r>
          </a:p>
          <a:p>
            <a:pPr marL="458787" indent="-457200" algn="just" eaLnBrk="1" hangingPunct="1">
              <a:lnSpc>
                <a:spcPct val="100000"/>
              </a:lnSpc>
              <a:buSzPct val="120000"/>
              <a:buNone/>
            </a:pPr>
            <a:r>
              <a:rPr lang="zh-CN" altLang="en-US" sz="2400" dirty="0" smtClean="0">
                <a:solidFill>
                  <a:schemeClr val="hlink"/>
                </a:solidFill>
                <a:latin typeface="Times New Roman" panose="02020603050405020304" pitchFamily="18" charset="0"/>
                <a:cs typeface="Times New Roman" panose="02020603050405020304" pitchFamily="18" charset="0"/>
              </a:rPr>
              <a:t>    最具讽刺意味的是：尽管他竭力解释，可没一个人相信他。</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pPr marL="458787" indent="-457200" algn="just" eaLnBrk="1" hangingPunct="1">
              <a:lnSpc>
                <a:spcPct val="100000"/>
              </a:lnSpc>
              <a:buSzPct val="120000"/>
              <a:buNone/>
            </a:pPr>
            <a:r>
              <a:rPr lang="en-US" altLang="zh-CN" sz="2400" dirty="0" smtClean="0">
                <a:latin typeface="Times New Roman" panose="02020603050405020304" pitchFamily="18" charset="0"/>
                <a:cs typeface="Times New Roman" panose="02020603050405020304" pitchFamily="18" charset="0"/>
              </a:rPr>
              <a:t>2. History has many </a:t>
            </a:r>
            <a:r>
              <a:rPr lang="en-US" altLang="zh-CN" sz="2400" b="1" dirty="0" smtClean="0">
                <a:latin typeface="Times New Roman" panose="02020603050405020304" pitchFamily="18" charset="0"/>
                <a:cs typeface="Times New Roman" panose="02020603050405020304" pitchFamily="18" charset="0"/>
              </a:rPr>
              <a:t>ironies</a:t>
            </a:r>
            <a:r>
              <a:rPr lang="en-US" altLang="zh-CN" sz="2400" dirty="0" smtClean="0">
                <a:latin typeface="Times New Roman" panose="02020603050405020304" pitchFamily="18" charset="0"/>
                <a:cs typeface="Times New Roman" panose="02020603050405020304" pitchFamily="18" charset="0"/>
              </a:rPr>
              <a:t>.</a:t>
            </a:r>
          </a:p>
          <a:p>
            <a:pPr marL="458787" indent="-457200" algn="just" eaLnBrk="1" hangingPunct="1">
              <a:lnSpc>
                <a:spcPct val="100000"/>
              </a:lnSpc>
              <a:buSzPct val="120000"/>
              <a:buNone/>
            </a:pPr>
            <a:r>
              <a:rPr lang="zh-CN" altLang="en-US" sz="2400" dirty="0" smtClean="0">
                <a:solidFill>
                  <a:schemeClr val="hlink"/>
                </a:solidFill>
                <a:latin typeface="Times New Roman" panose="02020603050405020304" pitchFamily="18" charset="0"/>
                <a:cs typeface="Times New Roman" panose="02020603050405020304" pitchFamily="18" charset="0"/>
              </a:rPr>
              <a:t>    历史上有许多充满讽刺意味的事。</a:t>
            </a:r>
          </a:p>
        </p:txBody>
      </p:sp>
      <p:pic>
        <p:nvPicPr>
          <p:cNvPr id="51201" name="Picture 1" descr="C:\Users\zhao\AppData\Roaming\Tencent\Users\27957503\QQ\WinTemp\RichOle\((ETZ6M{QMXE@$)Y73GXKRE.png"/>
          <p:cNvPicPr>
            <a:picLocks noChangeAspect="1" noChangeArrowheads="1"/>
          </p:cNvPicPr>
          <p:nvPr/>
        </p:nvPicPr>
        <p:blipFill>
          <a:blip r:embed="rId2"/>
          <a:srcRect/>
          <a:stretch>
            <a:fillRect/>
          </a:stretch>
        </p:blipFill>
        <p:spPr bwMode="auto">
          <a:xfrm>
            <a:off x="1475656" y="1608820"/>
            <a:ext cx="904875" cy="324036"/>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669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dissolv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6" end="6"/>
                                            </p:txEl>
                                          </p:spTgt>
                                        </p:tgtEl>
                                        <p:attrNameLst>
                                          <p:attrName>style.visibility</p:attrName>
                                        </p:attrNameLst>
                                      </p:cBhvr>
                                      <p:to>
                                        <p:strVal val="visible"/>
                                      </p:to>
                                    </p:set>
                                    <p:animEffect transition="in" filter="dissolve">
                                      <p:cBhvr>
                                        <p:cTn id="1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395536" y="1628800"/>
            <a:ext cx="8064896" cy="6021627"/>
          </a:xfrm>
          <a:prstGeom prst="rect">
            <a:avLst/>
          </a:prstGeom>
          <a:noFill/>
          <a:ln>
            <a:miter lim="800000"/>
            <a:headEnd/>
            <a:tailEnd/>
          </a:ln>
        </p:spPr>
        <p:txBody>
          <a:bodyPr>
            <a:normAutofit/>
          </a:bodyPr>
          <a:lstStyle/>
          <a:p>
            <a:pPr algn="just" eaLnBrk="1" hangingPunct="1">
              <a:lnSpc>
                <a:spcPct val="100000"/>
              </a:lnSpc>
              <a:buSzPct val="120000"/>
              <a:buNone/>
            </a:pPr>
            <a:r>
              <a:rPr lang="en-US" sz="2400" b="1" dirty="0" smtClean="0">
                <a:latin typeface="Times New Roman" panose="02020603050405020304" pitchFamily="18" charset="0"/>
                <a:cs typeface="Times New Roman" panose="02020603050405020304" pitchFamily="18" charset="0"/>
              </a:rPr>
              <a:t>2. </a:t>
            </a:r>
            <a:r>
              <a:rPr lang="en-US" sz="2400" dirty="0" smtClean="0">
                <a:solidFill>
                  <a:srgbClr val="C00000"/>
                </a:solidFill>
                <a:latin typeface="Times New Roman" panose="02020603050405020304" pitchFamily="18" charset="0"/>
                <a:cs typeface="Times New Roman" panose="02020603050405020304" pitchFamily="18" charset="0"/>
              </a:rPr>
              <a:t>[U] </a:t>
            </a:r>
            <a:r>
              <a:rPr lang="en-US" sz="2400" dirty="0" smtClean="0">
                <a:latin typeface="Times New Roman" panose="02020603050405020304" pitchFamily="18" charset="0"/>
                <a:cs typeface="Times New Roman" panose="02020603050405020304" pitchFamily="18" charset="0"/>
              </a:rPr>
              <a:t>a form of </a:t>
            </a:r>
            <a:r>
              <a:rPr lang="en-US" sz="2400" dirty="0" err="1" smtClean="0">
                <a:latin typeface="Times New Roman" panose="02020603050405020304" pitchFamily="18" charset="0"/>
                <a:cs typeface="Times New Roman" panose="02020603050405020304" pitchFamily="18" charset="0"/>
              </a:rPr>
              <a:t>humour</a:t>
            </a:r>
            <a:r>
              <a:rPr lang="en-US" sz="2400" dirty="0" smtClean="0">
                <a:latin typeface="Times New Roman" panose="02020603050405020304" pitchFamily="18" charset="0"/>
                <a:cs typeface="Times New Roman" panose="02020603050405020304" pitchFamily="18" charset="0"/>
              </a:rPr>
              <a:t> in which you use words to express the opposite of what the words really mean </a:t>
            </a:r>
            <a:r>
              <a:rPr lang="zh-CN" altLang="en-US" sz="2400" dirty="0" smtClean="0">
                <a:solidFill>
                  <a:srgbClr val="0070C0"/>
                </a:solidFill>
                <a:latin typeface="Times New Roman" panose="02020603050405020304" pitchFamily="18" charset="0"/>
                <a:cs typeface="Times New Roman" panose="02020603050405020304" pitchFamily="18" charset="0"/>
              </a:rPr>
              <a:t>反语；反话；讥讽</a:t>
            </a:r>
            <a:endParaRPr lang="en-US" altLang="zh-CN" sz="2400" dirty="0" smtClean="0">
              <a:solidFill>
                <a:srgbClr val="0070C0"/>
              </a:solidFill>
              <a:latin typeface="Times New Roman" panose="02020603050405020304" pitchFamily="18" charset="0"/>
              <a:cs typeface="Times New Roman" panose="02020603050405020304" pitchFamily="18" charset="0"/>
            </a:endParaRPr>
          </a:p>
          <a:p>
            <a:pPr algn="just" eaLnBrk="1" hangingPunct="1">
              <a:lnSpc>
                <a:spcPct val="100000"/>
              </a:lnSpc>
              <a:buSzPct val="120000"/>
              <a:buNone/>
            </a:pPr>
            <a:r>
              <a:rPr lang="en-US" altLang="zh-CN" sz="2400" i="1" dirty="0" smtClean="0">
                <a:latin typeface="Times New Roman" panose="02020603050405020304" pitchFamily="18" charset="0"/>
                <a:cs typeface="Times New Roman" panose="02020603050405020304" pitchFamily="18" charset="0"/>
              </a:rPr>
              <a:t>e.g.</a:t>
            </a:r>
          </a:p>
          <a:p>
            <a:pPr algn="just" eaLnBrk="1" hangingPunct="1">
              <a:lnSpc>
                <a:spcPct val="100000"/>
              </a:lnSpc>
              <a:buSzPct val="120000"/>
              <a:buNone/>
            </a:pPr>
            <a:r>
              <a:rPr lang="en-US" altLang="zh-CN" sz="2400" dirty="0" smtClean="0">
                <a:latin typeface="Times New Roman" panose="02020603050405020304" pitchFamily="18" charset="0"/>
                <a:cs typeface="Times New Roman" panose="02020603050405020304" pitchFamily="18" charset="0"/>
              </a:rPr>
              <a:t>1. The phrase is loaded with </a:t>
            </a:r>
            <a:r>
              <a:rPr lang="en-US" altLang="zh-CN" sz="2400" b="1" dirty="0" smtClean="0">
                <a:latin typeface="Times New Roman" panose="02020603050405020304" pitchFamily="18" charset="0"/>
                <a:cs typeface="Times New Roman" panose="02020603050405020304" pitchFamily="18" charset="0"/>
              </a:rPr>
              <a:t>irony</a:t>
            </a:r>
            <a:r>
              <a:rPr lang="en-US" altLang="zh-CN" sz="2400" dirty="0" smtClean="0">
                <a:latin typeface="Times New Roman" panose="02020603050405020304" pitchFamily="18" charset="0"/>
                <a:cs typeface="Times New Roman" panose="02020603050405020304" pitchFamily="18" charset="0"/>
              </a:rPr>
              <a:t>.</a:t>
            </a:r>
          </a:p>
          <a:p>
            <a:pPr algn="just" eaLnBrk="1" hangingPunct="1">
              <a:lnSpc>
                <a:spcPct val="100000"/>
              </a:lnSpc>
              <a:buSzPct val="120000"/>
              <a:buNone/>
            </a:pPr>
            <a:r>
              <a:rPr lang="zh-CN" altLang="en-US" sz="2400" dirty="0" smtClean="0">
                <a:solidFill>
                  <a:schemeClr val="hlink"/>
                </a:solidFill>
                <a:latin typeface="Times New Roman" panose="02020603050405020304" pitchFamily="18" charset="0"/>
                <a:cs typeface="Times New Roman" panose="02020603050405020304" pitchFamily="18" charset="0"/>
              </a:rPr>
              <a:t>     此语满含讽刺意味。</a:t>
            </a:r>
          </a:p>
          <a:p>
            <a:pPr algn="just" eaLnBrk="1" hangingPunct="1">
              <a:lnSpc>
                <a:spcPct val="100000"/>
              </a:lnSpc>
              <a:buSzPct val="120000"/>
              <a:buNone/>
            </a:pPr>
            <a:r>
              <a:rPr lang="en-US" altLang="zh-CN" sz="2400" dirty="0" smtClean="0">
                <a:latin typeface="Times New Roman" panose="02020603050405020304" pitchFamily="18" charset="0"/>
                <a:cs typeface="Times New Roman" panose="02020603050405020304" pitchFamily="18" charset="0"/>
              </a:rPr>
              <a:t>2. She said to him with slight </a:t>
            </a:r>
            <a:r>
              <a:rPr lang="en-US" altLang="zh-CN" sz="2400" b="1" dirty="0" smtClean="0">
                <a:latin typeface="Times New Roman" panose="02020603050405020304" pitchFamily="18" charset="0"/>
                <a:cs typeface="Times New Roman" panose="02020603050405020304" pitchFamily="18" charset="0"/>
              </a:rPr>
              <a:t>irony</a:t>
            </a:r>
            <a:r>
              <a:rPr lang="en-US" altLang="zh-CN" sz="2400" dirty="0" smtClean="0">
                <a:latin typeface="Times New Roman" panose="02020603050405020304" pitchFamily="18" charset="0"/>
                <a:cs typeface="Times New Roman" panose="02020603050405020304" pitchFamily="18" charset="0"/>
              </a:rPr>
              <a:t>.</a:t>
            </a:r>
          </a:p>
          <a:p>
            <a:pPr algn="just" eaLnBrk="1" hangingPunct="1">
              <a:lnSpc>
                <a:spcPct val="100000"/>
              </a:lnSpc>
              <a:buSzPct val="120000"/>
              <a:buNone/>
            </a:pPr>
            <a:r>
              <a:rPr lang="zh-CN" altLang="en-US" sz="2400" dirty="0" smtClean="0">
                <a:solidFill>
                  <a:schemeClr val="hlink"/>
                </a:solidFill>
                <a:latin typeface="Times New Roman" panose="02020603050405020304" pitchFamily="18" charset="0"/>
                <a:cs typeface="Times New Roman" panose="02020603050405020304" pitchFamily="18" charset="0"/>
              </a:rPr>
              <a:t>     她略带嘲讽地对他说。</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pPr algn="just" eaLnBrk="1" hangingPunct="1">
              <a:lnSpc>
                <a:spcPct val="100000"/>
              </a:lnSpc>
              <a:buSzPct val="120000"/>
              <a:buNone/>
            </a:pPr>
            <a:r>
              <a:rPr lang="en-US" altLang="zh-CN" sz="2400" dirty="0" smtClean="0">
                <a:latin typeface="Times New Roman" panose="02020603050405020304" pitchFamily="18" charset="0"/>
                <a:cs typeface="Times New Roman" panose="02020603050405020304" pitchFamily="18" charset="0"/>
              </a:rPr>
              <a:t>3. I glanced at her and saw no hint of </a:t>
            </a:r>
          </a:p>
          <a:p>
            <a:pPr algn="just" eaLnBrk="1" hangingPunct="1">
              <a:lnSpc>
                <a:spcPct val="100000"/>
              </a:lnSpc>
              <a:buSzPct val="120000"/>
              <a:buNone/>
            </a:pPr>
            <a:r>
              <a:rPr lang="en-US" altLang="zh-CN" sz="2400" b="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irony</a:t>
            </a:r>
            <a:r>
              <a:rPr lang="en-US" altLang="zh-CN" sz="2400" dirty="0" smtClean="0">
                <a:latin typeface="Times New Roman" panose="02020603050405020304" pitchFamily="18" charset="0"/>
                <a:cs typeface="Times New Roman" panose="02020603050405020304" pitchFamily="18" charset="0"/>
              </a:rPr>
              <a:t> on her face.  </a:t>
            </a:r>
          </a:p>
          <a:p>
            <a:pPr algn="just" eaLnBrk="1" hangingPunct="1">
              <a:lnSpc>
                <a:spcPct val="100000"/>
              </a:lnSpc>
              <a:buSzPct val="120000"/>
              <a:buNone/>
            </a:pPr>
            <a:r>
              <a:rPr lang="zh-CN" altLang="en-US" sz="2400" dirty="0" smtClean="0">
                <a:solidFill>
                  <a:schemeClr val="hlink"/>
                </a:solidFill>
                <a:latin typeface="Times New Roman" panose="02020603050405020304" pitchFamily="18" charset="0"/>
                <a:cs typeface="Times New Roman" panose="02020603050405020304" pitchFamily="18" charset="0"/>
              </a:rPr>
              <a:t>     我瞥了她一眼，没有在她的脸上</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pPr algn="just" eaLnBrk="1" hangingPunct="1">
              <a:lnSpc>
                <a:spcPct val="100000"/>
              </a:lnSpc>
              <a:buSzPct val="120000"/>
              <a:buNone/>
            </a:pPr>
            <a:r>
              <a:rPr lang="en-US" altLang="zh-CN" sz="2400" dirty="0">
                <a:solidFill>
                  <a:schemeClr val="hlink"/>
                </a:solidFill>
                <a:latin typeface="Times New Roman" panose="02020603050405020304" pitchFamily="18" charset="0"/>
                <a:cs typeface="Times New Roman" panose="02020603050405020304" pitchFamily="18" charset="0"/>
              </a:rPr>
              <a:t> </a:t>
            </a:r>
            <a:r>
              <a:rPr lang="en-US" altLang="zh-CN" sz="2400" dirty="0" smtClean="0">
                <a:solidFill>
                  <a:schemeClr val="hlink"/>
                </a:solidFill>
                <a:latin typeface="Times New Roman" panose="02020603050405020304" pitchFamily="18" charset="0"/>
                <a:cs typeface="Times New Roman" panose="02020603050405020304" pitchFamily="18" charset="0"/>
              </a:rPr>
              <a:t>    </a:t>
            </a:r>
            <a:r>
              <a:rPr lang="zh-CN" altLang="en-US" sz="2400" dirty="0" smtClean="0">
                <a:solidFill>
                  <a:schemeClr val="hlink"/>
                </a:solidFill>
                <a:latin typeface="Times New Roman" panose="02020603050405020304" pitchFamily="18" charset="0"/>
                <a:cs typeface="Times New Roman" panose="02020603050405020304" pitchFamily="18" charset="0"/>
              </a:rPr>
              <a:t>看到一丝嘲弄。</a:t>
            </a:r>
          </a:p>
        </p:txBody>
      </p:sp>
      <p:pic>
        <p:nvPicPr>
          <p:cNvPr id="4"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a:hlinkClick r:id="rId4" action="ppaction://hlinksldjump"/>
          </p:cNvPr>
          <p:cNvPicPr>
            <a:picLocks noChangeAspect="1"/>
          </p:cNvPicPr>
          <p:nvPr/>
        </p:nvPicPr>
        <p:blipFill>
          <a:blip r:embed="rId5"/>
          <a:stretch>
            <a:fillRect/>
          </a:stretch>
        </p:blipFill>
        <p:spPr>
          <a:xfrm>
            <a:off x="5306888" y="2763957"/>
            <a:ext cx="3657600" cy="3751312"/>
          </a:xfrm>
          <a:prstGeom prst="rect">
            <a:avLst/>
          </a:prstGeom>
        </p:spPr>
      </p:pic>
    </p:spTree>
    <p:extLst>
      <p:ext uri="{BB962C8B-B14F-4D97-AF65-F5344CB8AC3E}">
        <p14:creationId xmlns:p14="http://schemas.microsoft.com/office/powerpoint/2010/main" val="302676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Effect transition="in" filter="dissolve">
                                      <p:cBhvr>
                                        <p:cTn id="17" dur="500"/>
                                        <p:tgtEl>
                                          <p:spTgt spid="5">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dissolve">
                                      <p:cBhvr>
                                        <p:cTn id="2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435280" cy="1228998"/>
          </a:xfrm>
          <a:solidFill>
            <a:schemeClr val="tx1"/>
          </a:solidFill>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7171" name="Picture 3">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88641"/>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556791"/>
            <a:ext cx="8653214" cy="5128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097974" y="415988"/>
            <a:ext cx="6074426" cy="769441"/>
          </a:xfrm>
          <a:prstGeom prst="rect">
            <a:avLst/>
          </a:prstGeom>
          <a:noFill/>
        </p:spPr>
        <p:txBody>
          <a:bodyPr wrap="square" rtlCol="0">
            <a:spAutoFit/>
          </a:bodyPr>
          <a:lstStyle/>
          <a:p>
            <a:r>
              <a:rPr lang="en-US" altLang="zh-CN" sz="4400" b="1" dirty="0">
                <a:solidFill>
                  <a:schemeClr val="bg1"/>
                </a:solidFill>
              </a:rPr>
              <a:t>Text Comprehension</a:t>
            </a:r>
            <a:endParaRPr lang="zh-CN" altLang="en-US" sz="4400" b="1" dirty="0">
              <a:solidFill>
                <a:schemeClr val="bg1"/>
              </a:solidFill>
            </a:endParaRPr>
          </a:p>
        </p:txBody>
      </p:sp>
      <p:sp>
        <p:nvSpPr>
          <p:cNvPr id="7" name="矩形 6"/>
          <p:cNvSpPr/>
          <p:nvPr/>
        </p:nvSpPr>
        <p:spPr>
          <a:xfrm>
            <a:off x="683568" y="1756874"/>
            <a:ext cx="6692730" cy="584775"/>
          </a:xfrm>
          <a:prstGeom prst="rect">
            <a:avLst/>
          </a:prstGeom>
        </p:spPr>
        <p:txBody>
          <a:bodyPr wrap="none">
            <a:spAutoFit/>
          </a:bodyPr>
          <a:lstStyle/>
          <a:p>
            <a:r>
              <a:rPr lang="en-US" altLang="zh-CN" sz="3200" b="1" dirty="0">
                <a:solidFill>
                  <a:schemeClr val="bg1"/>
                </a:solidFill>
              </a:rPr>
              <a:t>"Blood, Toil, Tears, and Sweat" Speech</a:t>
            </a:r>
            <a:endParaRPr lang="zh-CN" altLang="en-US" sz="3200" b="1" dirty="0">
              <a:solidFill>
                <a:schemeClr val="bg1"/>
              </a:solidFill>
            </a:endParaRPr>
          </a:p>
        </p:txBody>
      </p:sp>
      <p:sp>
        <p:nvSpPr>
          <p:cNvPr id="8" name="矩形 7"/>
          <p:cNvSpPr/>
          <p:nvPr/>
        </p:nvSpPr>
        <p:spPr>
          <a:xfrm>
            <a:off x="1277869" y="2375121"/>
            <a:ext cx="4428007" cy="400110"/>
          </a:xfrm>
          <a:prstGeom prst="rect">
            <a:avLst/>
          </a:prstGeom>
        </p:spPr>
        <p:txBody>
          <a:bodyPr wrap="none">
            <a:spAutoFit/>
          </a:bodyPr>
          <a:lstStyle/>
          <a:p>
            <a:r>
              <a:rPr lang="en-US" altLang="zh-CN" sz="2000" b="1" dirty="0">
                <a:solidFill>
                  <a:schemeClr val="bg1"/>
                </a:solidFill>
              </a:rPr>
              <a:t>(May 13, 1940; The House of Commons)</a:t>
            </a:r>
            <a:endParaRPr lang="zh-CN" altLang="en-US" sz="2000" b="1" dirty="0">
              <a:solidFill>
                <a:schemeClr val="bg1"/>
              </a:solidFill>
            </a:endParaRPr>
          </a:p>
        </p:txBody>
      </p:sp>
    </p:spTree>
    <p:extLst>
      <p:ext uri="{BB962C8B-B14F-4D97-AF65-F5344CB8AC3E}">
        <p14:creationId xmlns:p14="http://schemas.microsoft.com/office/powerpoint/2010/main" val="3358065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215045" y="1556792"/>
            <a:ext cx="8389403" cy="6047506"/>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en-US" sz="3200" b="1" dirty="0" smtClean="0">
                <a:ea typeface="宋体" charset="-122"/>
              </a:rPr>
              <a:t>eccentricity</a:t>
            </a:r>
            <a:r>
              <a:rPr lang="en-US" altLang="zh-CN" sz="3200" b="1" dirty="0" smtClean="0"/>
              <a:t>   </a:t>
            </a:r>
            <a:r>
              <a:rPr lang="en-US" altLang="zh-CN" b="1" dirty="0" smtClean="0"/>
              <a:t>            </a:t>
            </a:r>
            <a:r>
              <a:rPr lang="en-US" altLang="zh-CN" b="1" dirty="0"/>
              <a:t> </a:t>
            </a:r>
            <a:r>
              <a:rPr lang="en-US" altLang="zh-CN" b="1" dirty="0" smtClean="0"/>
              <a:t>  </a:t>
            </a:r>
            <a:r>
              <a:rPr lang="en-US" altLang="zh-CN" sz="2800" i="1" dirty="0" smtClean="0">
                <a:solidFill>
                  <a:srgbClr val="C00000"/>
                </a:solidFill>
              </a:rPr>
              <a:t>n. </a:t>
            </a:r>
            <a:r>
              <a:rPr lang="en-US" altLang="zh-CN" sz="2800" dirty="0" smtClean="0">
                <a:solidFill>
                  <a:srgbClr val="C00000"/>
                </a:solidFill>
              </a:rPr>
              <a:t>[U]</a:t>
            </a:r>
            <a:r>
              <a:rPr lang="en-US" altLang="zh-CN" sz="2800" i="1" dirty="0" smtClean="0">
                <a:solidFill>
                  <a:srgbClr val="C00000"/>
                </a:solidFill>
              </a:rPr>
              <a:t> </a:t>
            </a:r>
            <a:r>
              <a:rPr lang="en-US" altLang="en-US" sz="2800" dirty="0" smtClean="0">
                <a:ea typeface="宋体" charset="-122"/>
              </a:rPr>
              <a:t>strange or unusual </a:t>
            </a:r>
            <a:r>
              <a:rPr lang="en-US" altLang="en-US" sz="2800" dirty="0" err="1" smtClean="0">
                <a:ea typeface="宋体" charset="-122"/>
              </a:rPr>
              <a:t>behaviour</a:t>
            </a:r>
            <a:r>
              <a:rPr lang="en-US" altLang="zh-CN" sz="2400" dirty="0" smtClean="0"/>
              <a:t> </a:t>
            </a:r>
            <a:r>
              <a:rPr lang="zh-CN" altLang="en-US" sz="2400" dirty="0" smtClean="0">
                <a:solidFill>
                  <a:schemeClr val="hlink"/>
                </a:solidFill>
              </a:rPr>
              <a:t>古怪行为</a:t>
            </a:r>
          </a:p>
          <a:p>
            <a:pPr algn="just" eaLnBrk="1" hangingPunct="1">
              <a:lnSpc>
                <a:spcPct val="100000"/>
              </a:lnSpc>
              <a:buSzPct val="120000"/>
              <a:buFont typeface="Arial" charset="0"/>
              <a:buNone/>
            </a:pPr>
            <a:r>
              <a:rPr lang="en-US" altLang="zh-CN" sz="2800" i="1" dirty="0" smtClean="0"/>
              <a:t>e.g.</a:t>
            </a:r>
            <a:r>
              <a:rPr lang="en-US" altLang="en-US" sz="2800" dirty="0" smtClean="0">
                <a:ea typeface="宋体" charset="-122"/>
              </a:rPr>
              <a:t> </a:t>
            </a:r>
            <a:endParaRPr lang="en-US" altLang="zh-CN" sz="2800" dirty="0" smtClean="0"/>
          </a:p>
          <a:p>
            <a:pPr algn="just" eaLnBrk="1" hangingPunct="1">
              <a:lnSpc>
                <a:spcPct val="100000"/>
              </a:lnSpc>
              <a:buSzPct val="120000"/>
              <a:buFont typeface="Arial" charset="0"/>
              <a:buNone/>
            </a:pPr>
            <a:r>
              <a:rPr lang="en-US" altLang="zh-CN" sz="2800" dirty="0" smtClean="0"/>
              <a:t>1. </a:t>
            </a:r>
            <a:r>
              <a:rPr lang="en-US" altLang="en-US" sz="2800" dirty="0" smtClean="0">
                <a:ea typeface="宋体" charset="-122"/>
              </a:rPr>
              <a:t>Here are a few stories which indicate the originality, not to say </a:t>
            </a:r>
            <a:r>
              <a:rPr lang="en-US" altLang="en-US" sz="2800" b="1" dirty="0" smtClean="0">
                <a:ea typeface="宋体" charset="-122"/>
              </a:rPr>
              <a:t>eccentricity</a:t>
            </a:r>
            <a:r>
              <a:rPr lang="en-US" altLang="en-US" sz="2800" dirty="0" smtClean="0">
                <a:ea typeface="宋体" charset="-122"/>
              </a:rPr>
              <a:t>, of his character.  </a:t>
            </a:r>
          </a:p>
          <a:p>
            <a:pPr algn="just" eaLnBrk="1" hangingPunct="1">
              <a:lnSpc>
                <a:spcPct val="100000"/>
              </a:lnSpc>
              <a:buSzPct val="120000"/>
              <a:buFont typeface="Arial" charset="0"/>
              <a:buNone/>
            </a:pPr>
            <a:r>
              <a:rPr lang="en-US" altLang="zh-CN" sz="2400" dirty="0" smtClean="0">
                <a:solidFill>
                  <a:schemeClr val="hlink"/>
                </a:solidFill>
              </a:rPr>
              <a:t>	</a:t>
            </a:r>
            <a:r>
              <a:rPr lang="zh-CN" altLang="en-US" sz="2400" dirty="0" smtClean="0">
                <a:solidFill>
                  <a:schemeClr val="hlink"/>
                </a:solidFill>
              </a:rPr>
              <a:t>这里有几个故事</a:t>
            </a:r>
            <a:r>
              <a:rPr lang="en-US" altLang="en-US" sz="2400" dirty="0" smtClean="0">
                <a:solidFill>
                  <a:schemeClr val="hlink"/>
                </a:solidFill>
                <a:ea typeface="宋体" charset="-122"/>
              </a:rPr>
              <a:t>，</a:t>
            </a:r>
            <a:r>
              <a:rPr lang="zh-CN" altLang="en-US" sz="2400" dirty="0" smtClean="0">
                <a:solidFill>
                  <a:schemeClr val="hlink"/>
                </a:solidFill>
              </a:rPr>
              <a:t>表明了</a:t>
            </a:r>
            <a:r>
              <a:rPr lang="en-US" altLang="zh-CN" sz="2400" dirty="0" smtClean="0">
                <a:solidFill>
                  <a:schemeClr val="hlink"/>
                </a:solidFill>
              </a:rPr>
              <a:t>他</a:t>
            </a:r>
            <a:r>
              <a:rPr lang="zh-CN" altLang="en-US" sz="2400" dirty="0" smtClean="0">
                <a:solidFill>
                  <a:schemeClr val="hlink"/>
                </a:solidFill>
              </a:rPr>
              <a:t>独特而非怪僻的性格</a:t>
            </a:r>
            <a:r>
              <a:rPr lang="en-US" altLang="en-US" sz="2400" dirty="0" smtClean="0">
                <a:solidFill>
                  <a:schemeClr val="hlink"/>
                </a:solidFill>
                <a:ea typeface="宋体" charset="-122"/>
              </a:rPr>
              <a:t>。</a:t>
            </a:r>
            <a:r>
              <a:rPr lang="en-US" altLang="en-US" sz="2800" dirty="0" smtClean="0">
                <a:ea typeface="宋体" charset="-122"/>
              </a:rPr>
              <a:t> </a:t>
            </a:r>
            <a:endParaRPr lang="zh-CN" altLang="en-US" sz="2400" dirty="0" smtClean="0">
              <a:solidFill>
                <a:schemeClr val="hlink"/>
              </a:solidFill>
            </a:endParaRPr>
          </a:p>
          <a:p>
            <a:pPr algn="just" eaLnBrk="1" hangingPunct="1">
              <a:lnSpc>
                <a:spcPct val="100000"/>
              </a:lnSpc>
              <a:buSzPct val="120000"/>
              <a:buFont typeface="Arial" charset="0"/>
              <a:buNone/>
            </a:pPr>
            <a:r>
              <a:rPr lang="en-US" altLang="zh-CN" sz="2800" dirty="0" smtClean="0"/>
              <a:t>2.  His </a:t>
            </a:r>
            <a:r>
              <a:rPr lang="en-US" altLang="zh-CN" sz="2800" b="1" dirty="0" smtClean="0"/>
              <a:t>eccentricity</a:t>
            </a:r>
            <a:r>
              <a:rPr lang="en-US" altLang="zh-CN" sz="2800" dirty="0" smtClean="0"/>
              <a:t> was a stubborn reluctance to entrust his savings to a bank.</a:t>
            </a:r>
          </a:p>
          <a:p>
            <a:pPr algn="just" eaLnBrk="1" hangingPunct="1">
              <a:lnSpc>
                <a:spcPct val="100000"/>
              </a:lnSpc>
              <a:buSzPct val="120000"/>
              <a:buFont typeface="Arial" charset="0"/>
              <a:buNone/>
            </a:pPr>
            <a:r>
              <a:rPr lang="zh-CN" altLang="en-US" sz="2800" dirty="0" smtClean="0"/>
              <a:t>     </a:t>
            </a:r>
            <a:r>
              <a:rPr lang="zh-CN" altLang="en-US" sz="2400" dirty="0" smtClean="0">
                <a:solidFill>
                  <a:schemeClr val="hlink"/>
                </a:solidFill>
              </a:rPr>
              <a:t>他的怪癖是坚决不愿把钱存入银行。</a:t>
            </a:r>
          </a:p>
          <a:p>
            <a:pPr algn="just" eaLnBrk="1" hangingPunct="1">
              <a:lnSpc>
                <a:spcPct val="100000"/>
              </a:lnSpc>
              <a:buSzPct val="120000"/>
              <a:buFont typeface="Arial" charset="0"/>
              <a:buNone/>
            </a:pPr>
            <a:r>
              <a:rPr lang="en-US" altLang="zh-CN" sz="2800" b="1" dirty="0" smtClean="0">
                <a:solidFill>
                  <a:schemeClr val="accent6">
                    <a:lumMod val="50000"/>
                  </a:schemeClr>
                </a:solidFill>
              </a:rPr>
              <a:t>Word family: </a:t>
            </a:r>
            <a:r>
              <a:rPr lang="en-US" altLang="en-US" sz="2800" b="1" dirty="0" smtClean="0">
                <a:ea typeface="宋体" charset="-122"/>
              </a:rPr>
              <a:t>eccentric</a:t>
            </a:r>
            <a:r>
              <a:rPr lang="en-US" altLang="zh-CN" sz="2800" b="1" dirty="0" smtClean="0"/>
              <a:t> </a:t>
            </a:r>
            <a:r>
              <a:rPr lang="en-US" altLang="zh-CN" sz="2800" i="1" dirty="0" smtClean="0">
                <a:solidFill>
                  <a:srgbClr val="C00000"/>
                </a:solidFill>
              </a:rPr>
              <a:t>a.</a:t>
            </a:r>
            <a:endParaRPr lang="zh-CN" altLang="en-US" sz="2800" i="1" dirty="0" smtClean="0">
              <a:solidFill>
                <a:srgbClr val="C00000"/>
              </a:solidFill>
            </a:endParaRPr>
          </a:p>
        </p:txBody>
      </p:sp>
      <p:pic>
        <p:nvPicPr>
          <p:cNvPr id="49153" name="Picture 1" descr="C:\Users\zhao\AppData\Roaming\Tencent\Users\27957503\QQ\WinTemp\RichOle\3RF`@~XWT62M$IH8VHV{K3Q.png"/>
          <p:cNvPicPr>
            <a:picLocks noChangeAspect="1" noChangeArrowheads="1"/>
          </p:cNvPicPr>
          <p:nvPr/>
        </p:nvPicPr>
        <p:blipFill>
          <a:blip r:embed="rId2"/>
          <a:srcRect/>
          <a:stretch>
            <a:fillRect/>
          </a:stretch>
        </p:blipFill>
        <p:spPr bwMode="auto">
          <a:xfrm>
            <a:off x="2411760" y="1700808"/>
            <a:ext cx="1685925" cy="36004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6642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dissolve">
                                      <p:cBhvr>
                                        <p:cTn id="1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107504" y="1340768"/>
            <a:ext cx="8770411" cy="6030253"/>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en-US" sz="3200" b="1" dirty="0" smtClean="0">
                <a:ea typeface="宋体" charset="-122"/>
              </a:rPr>
              <a:t>big-heartedness</a:t>
            </a:r>
            <a:r>
              <a:rPr lang="en-US" altLang="zh-CN" sz="3200" b="1" dirty="0" smtClean="0"/>
              <a:t>  </a:t>
            </a:r>
            <a:r>
              <a:rPr lang="en-US" altLang="zh-CN" b="1" dirty="0" smtClean="0"/>
              <a:t>                              </a:t>
            </a:r>
            <a:r>
              <a:rPr lang="en-US" altLang="zh-CN" sz="2800" i="1" dirty="0" smtClean="0">
                <a:solidFill>
                  <a:srgbClr val="C00000"/>
                </a:solidFill>
              </a:rPr>
              <a:t>n. </a:t>
            </a:r>
            <a:r>
              <a:rPr lang="en-US" altLang="zh-CN" sz="2800" dirty="0" smtClean="0">
                <a:solidFill>
                  <a:srgbClr val="C00000"/>
                </a:solidFill>
              </a:rPr>
              <a:t>[U]</a:t>
            </a:r>
            <a:r>
              <a:rPr lang="en-US" altLang="zh-CN" sz="2800" i="1" dirty="0" smtClean="0">
                <a:solidFill>
                  <a:srgbClr val="C00000"/>
                </a:solidFill>
              </a:rPr>
              <a:t> </a:t>
            </a:r>
            <a:r>
              <a:rPr lang="en-US" altLang="zh-CN" sz="2800" dirty="0" smtClean="0"/>
              <a:t>the quality of being</a:t>
            </a:r>
            <a:r>
              <a:rPr lang="en-US" altLang="zh-CN" sz="2800" i="1" dirty="0" smtClean="0">
                <a:solidFill>
                  <a:schemeClr val="accent2"/>
                </a:solidFill>
              </a:rPr>
              <a:t> </a:t>
            </a:r>
            <a:r>
              <a:rPr lang="en-US" altLang="en-US" sz="2800" dirty="0" smtClean="0">
                <a:ea typeface="宋体" charset="-122"/>
              </a:rPr>
              <a:t>kind and generous towards other people</a:t>
            </a:r>
            <a:r>
              <a:rPr lang="en-US" altLang="zh-CN" sz="2800" dirty="0" smtClean="0"/>
              <a:t> </a:t>
            </a:r>
            <a:r>
              <a:rPr lang="zh-CN" altLang="en-US" sz="2400" dirty="0" smtClean="0">
                <a:solidFill>
                  <a:schemeClr val="hlink"/>
                </a:solidFill>
              </a:rPr>
              <a:t>仁慈；慷慨；宽宏大量</a:t>
            </a:r>
          </a:p>
          <a:p>
            <a:pPr algn="just" eaLnBrk="1" hangingPunct="1">
              <a:lnSpc>
                <a:spcPct val="100000"/>
              </a:lnSpc>
              <a:buSzPct val="120000"/>
              <a:buFont typeface="Arial" charset="0"/>
              <a:buNone/>
            </a:pPr>
            <a:r>
              <a:rPr lang="en-US" altLang="zh-CN" sz="2800" i="1" dirty="0" smtClean="0"/>
              <a:t>e.g.</a:t>
            </a:r>
            <a:r>
              <a:rPr lang="en-US" altLang="en-US" sz="2800" dirty="0" smtClean="0">
                <a:ea typeface="宋体" charset="-122"/>
              </a:rPr>
              <a:t> </a:t>
            </a:r>
            <a:r>
              <a:rPr lang="en-US" altLang="zh-CN" sz="2800" dirty="0" smtClean="0"/>
              <a:t>He leaves an indelible impression of </a:t>
            </a:r>
            <a:r>
              <a:rPr lang="en-US" altLang="zh-CN" sz="2800" b="1" dirty="0" smtClean="0"/>
              <a:t>big-heartedness</a:t>
            </a:r>
            <a:r>
              <a:rPr lang="en-US" altLang="zh-CN" sz="2800" dirty="0" smtClean="0"/>
              <a:t> on many people.</a:t>
            </a:r>
          </a:p>
          <a:p>
            <a:pPr algn="just" eaLnBrk="1" hangingPunct="1">
              <a:lnSpc>
                <a:spcPct val="100000"/>
              </a:lnSpc>
              <a:buSzPct val="120000"/>
              <a:buFont typeface="Arial" charset="0"/>
              <a:buNone/>
            </a:pPr>
            <a:r>
              <a:rPr lang="zh-CN" altLang="en-US" sz="2400" dirty="0" smtClean="0">
                <a:solidFill>
                  <a:schemeClr val="hlink"/>
                </a:solidFill>
              </a:rPr>
              <a:t>   他给很多人留下了宽宏大量的深刻印象。</a:t>
            </a:r>
          </a:p>
          <a:p>
            <a:pPr algn="just" eaLnBrk="1" hangingPunct="1">
              <a:lnSpc>
                <a:spcPct val="100000"/>
              </a:lnSpc>
              <a:buSzPct val="120000"/>
              <a:buFont typeface="Arial" charset="0"/>
              <a:buNone/>
            </a:pPr>
            <a:r>
              <a:rPr lang="en-US" altLang="zh-CN" sz="2800" b="1" dirty="0" smtClean="0">
                <a:solidFill>
                  <a:schemeClr val="accent6">
                    <a:lumMod val="50000"/>
                  </a:schemeClr>
                </a:solidFill>
              </a:rPr>
              <a:t>Word family: </a:t>
            </a:r>
            <a:r>
              <a:rPr lang="en-US" altLang="en-US" sz="2800" b="1" dirty="0" smtClean="0">
                <a:ea typeface="宋体" charset="-122"/>
              </a:rPr>
              <a:t>big-hearted</a:t>
            </a:r>
            <a:r>
              <a:rPr lang="en-US" altLang="zh-CN" sz="2800" b="1" dirty="0" smtClean="0"/>
              <a:t> </a:t>
            </a:r>
            <a:r>
              <a:rPr lang="en-US" altLang="zh-CN" sz="2800" i="1" dirty="0" smtClean="0">
                <a:solidFill>
                  <a:srgbClr val="C00000"/>
                </a:solidFill>
              </a:rPr>
              <a:t>a. </a:t>
            </a:r>
          </a:p>
          <a:p>
            <a:pPr algn="just" eaLnBrk="1" hangingPunct="1">
              <a:lnSpc>
                <a:spcPct val="100000"/>
              </a:lnSpc>
              <a:buSzPct val="120000"/>
              <a:buFont typeface="Arial" charset="0"/>
              <a:buNone/>
            </a:pPr>
            <a:r>
              <a:rPr lang="en-US" altLang="zh-CN" sz="2800" i="1" dirty="0" smtClean="0"/>
              <a:t>e.g.</a:t>
            </a:r>
            <a:r>
              <a:rPr lang="en-US" altLang="en-US" sz="2800" dirty="0" smtClean="0">
                <a:ea typeface="宋体" charset="-122"/>
              </a:rPr>
              <a:t> </a:t>
            </a:r>
            <a:r>
              <a:rPr lang="en-US" altLang="zh-CN" sz="2800" dirty="0" smtClean="0"/>
              <a:t>The mean-hearted artist cannot produce a great painting, and a </a:t>
            </a:r>
            <a:r>
              <a:rPr lang="en-US" altLang="zh-CN" sz="2800" b="1" dirty="0" smtClean="0"/>
              <a:t>big-hearted</a:t>
            </a:r>
            <a:r>
              <a:rPr lang="en-US" altLang="zh-CN" sz="2800" dirty="0" smtClean="0"/>
              <a:t> artist cannot produce a mean picture, even if his life were at stake.</a:t>
            </a:r>
          </a:p>
          <a:p>
            <a:pPr algn="just" eaLnBrk="1" hangingPunct="1">
              <a:lnSpc>
                <a:spcPct val="100000"/>
              </a:lnSpc>
              <a:buSzPct val="120000"/>
              <a:buFont typeface="Arial" charset="0"/>
              <a:buNone/>
            </a:pPr>
            <a:r>
              <a:rPr lang="zh-CN" altLang="en-US" sz="2400" dirty="0" smtClean="0">
                <a:solidFill>
                  <a:schemeClr val="hlink"/>
                </a:solidFill>
              </a:rPr>
              <a:t>    纵使生死攸关，心地卑劣的艺术家不能创作出伟大的画作，心胸宽广的艺术家也不会创作出下劣的作品。</a:t>
            </a:r>
            <a:endParaRPr lang="en-US" altLang="zh-CN" sz="2400" dirty="0" smtClean="0">
              <a:solidFill>
                <a:schemeClr val="hlink"/>
              </a:solidFill>
            </a:endParaRPr>
          </a:p>
        </p:txBody>
      </p:sp>
      <p:pic>
        <p:nvPicPr>
          <p:cNvPr id="48129" name="Picture 1" descr="C:\Users\zhao\AppData\Roaming\Tencent\Users\27957503\QQ\WinTemp\RichOle\[~R}SG2{15GJWW%R@K(T0`G.png"/>
          <p:cNvPicPr>
            <a:picLocks noChangeAspect="1" noChangeArrowheads="1"/>
          </p:cNvPicPr>
          <p:nvPr/>
        </p:nvPicPr>
        <p:blipFill>
          <a:blip r:embed="rId2"/>
          <a:srcRect/>
          <a:stretch>
            <a:fillRect/>
          </a:stretch>
        </p:blipFill>
        <p:spPr bwMode="auto">
          <a:xfrm>
            <a:off x="3131840" y="1556792"/>
            <a:ext cx="1847850" cy="266700"/>
          </a:xfrm>
          <a:prstGeom prst="rect">
            <a:avLst/>
          </a:prstGeom>
          <a:noFill/>
        </p:spPr>
      </p:pic>
      <p:pic>
        <p:nvPicPr>
          <p:cNvPr id="6"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863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dissolv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dissolve">
                                      <p:cBhvr>
                                        <p:cTn id="12" dur="500"/>
                                        <p:tgtEl>
                                          <p:spTgt spid="5">
                                            <p:txEl>
                                              <p:pRg st="3" end="3"/>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dissolve">
                                      <p:cBhvr>
                                        <p:cTn id="15" dur="500"/>
                                        <p:tgtEl>
                                          <p:spTgt spid="5">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dissolve">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251520" y="1412776"/>
            <a:ext cx="8330737" cy="6067190"/>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en-US" sz="3200" b="1" dirty="0" smtClean="0">
                <a:ea typeface="宋体" charset="-122"/>
              </a:rPr>
              <a:t>on the brink of (doing) </a:t>
            </a:r>
            <a:r>
              <a:rPr lang="en-US" altLang="en-US" sz="3200" b="1" dirty="0" err="1" smtClean="0">
                <a:ea typeface="宋体" charset="-122"/>
              </a:rPr>
              <a:t>sth</a:t>
            </a:r>
            <a:r>
              <a:rPr lang="en-US" altLang="zh-CN" sz="3200" b="1" dirty="0" smtClean="0"/>
              <a:t>.: </a:t>
            </a:r>
            <a:r>
              <a:rPr lang="en-US" altLang="en-US" sz="2800" dirty="0" smtClean="0">
                <a:ea typeface="宋体" charset="-122"/>
              </a:rPr>
              <a:t>almost in a very new, dangerous or exciting</a:t>
            </a:r>
            <a:r>
              <a:rPr lang="en-US" altLang="zh-CN" sz="2800" dirty="0" smtClean="0"/>
              <a:t> </a:t>
            </a:r>
            <a:r>
              <a:rPr lang="en-US" altLang="en-US" sz="2800" dirty="0" smtClean="0">
                <a:ea typeface="宋体" charset="-122"/>
              </a:rPr>
              <a:t>situation</a:t>
            </a:r>
            <a:r>
              <a:rPr lang="en-US" altLang="zh-CN" sz="2800" dirty="0" smtClean="0"/>
              <a:t> </a:t>
            </a:r>
            <a:r>
              <a:rPr lang="zh-CN" altLang="en-US" sz="2400" dirty="0" smtClean="0">
                <a:solidFill>
                  <a:schemeClr val="hlink"/>
                </a:solidFill>
              </a:rPr>
              <a:t>在</a:t>
            </a:r>
            <a:r>
              <a:rPr lang="en-US" altLang="zh-CN" sz="2400" dirty="0" smtClean="0">
                <a:solidFill>
                  <a:schemeClr val="hlink"/>
                </a:solidFill>
                <a:latin typeface="宋体" charset="-122"/>
              </a:rPr>
              <a:t>…</a:t>
            </a:r>
            <a:r>
              <a:rPr lang="zh-CN" altLang="en-US" sz="2400" dirty="0" smtClean="0">
                <a:solidFill>
                  <a:schemeClr val="hlink"/>
                </a:solidFill>
              </a:rPr>
              <a:t>的边缘</a:t>
            </a:r>
          </a:p>
          <a:p>
            <a:pPr algn="just" eaLnBrk="1" hangingPunct="1">
              <a:lnSpc>
                <a:spcPct val="100000"/>
              </a:lnSpc>
              <a:buSzPct val="120000"/>
              <a:buFont typeface="Arial" charset="0"/>
              <a:buNone/>
            </a:pPr>
            <a:r>
              <a:rPr lang="en-US" altLang="zh-CN" sz="2800" i="1" dirty="0" smtClean="0"/>
              <a:t>e.g.</a:t>
            </a:r>
            <a:r>
              <a:rPr lang="en-US" altLang="en-US" sz="2800" dirty="0" smtClean="0">
                <a:ea typeface="宋体" charset="-122"/>
              </a:rPr>
              <a:t> </a:t>
            </a:r>
            <a:endParaRPr lang="en-US" altLang="zh-CN" sz="2800" dirty="0" smtClean="0"/>
          </a:p>
          <a:p>
            <a:pPr algn="just" eaLnBrk="1" hangingPunct="1">
              <a:lnSpc>
                <a:spcPct val="100000"/>
              </a:lnSpc>
              <a:buSzPct val="120000"/>
              <a:buFont typeface="Arial" charset="0"/>
              <a:buNone/>
            </a:pPr>
            <a:r>
              <a:rPr lang="en-US" altLang="zh-CN" sz="2800" dirty="0" smtClean="0"/>
              <a:t>1. She believed she was </a:t>
            </a:r>
            <a:r>
              <a:rPr lang="en-US" altLang="zh-CN" sz="2800" b="1" dirty="0" smtClean="0"/>
              <a:t>on the brink of </a:t>
            </a:r>
            <a:r>
              <a:rPr lang="en-US" altLang="zh-CN" sz="2800" dirty="0" smtClean="0"/>
              <a:t>discovering a cure for cancer.</a:t>
            </a:r>
          </a:p>
          <a:p>
            <a:pPr algn="just" eaLnBrk="1" hangingPunct="1">
              <a:lnSpc>
                <a:spcPct val="100000"/>
              </a:lnSpc>
              <a:buSzPct val="120000"/>
              <a:buNone/>
            </a:pPr>
            <a:r>
              <a:rPr lang="zh-CN" altLang="en-US" sz="2400" dirty="0" smtClean="0">
                <a:solidFill>
                  <a:schemeClr val="hlink"/>
                </a:solidFill>
              </a:rPr>
              <a:t>    她相信自己快要</a:t>
            </a:r>
            <a:r>
              <a:rPr lang="zh-CN" altLang="en-US" sz="2400" dirty="0">
                <a:solidFill>
                  <a:schemeClr val="hlink"/>
                </a:solidFill>
              </a:rPr>
              <a:t>找到治愈癌症的方法</a:t>
            </a:r>
            <a:r>
              <a:rPr lang="zh-CN" altLang="en-US" sz="2400" dirty="0" smtClean="0">
                <a:solidFill>
                  <a:schemeClr val="hlink"/>
                </a:solidFill>
              </a:rPr>
              <a:t>了。</a:t>
            </a:r>
          </a:p>
          <a:p>
            <a:pPr algn="just" eaLnBrk="1" hangingPunct="1">
              <a:lnSpc>
                <a:spcPct val="100000"/>
              </a:lnSpc>
              <a:buSzPct val="120000"/>
              <a:buFont typeface="Arial" charset="0"/>
              <a:buNone/>
            </a:pPr>
            <a:r>
              <a:rPr lang="en-US" altLang="zh-CN" sz="2800" dirty="0" smtClean="0"/>
              <a:t>2. We’re often told that the world is tethering </a:t>
            </a:r>
            <a:r>
              <a:rPr lang="en-US" altLang="zh-CN" sz="2800" b="1" dirty="0" smtClean="0"/>
              <a:t>on the brink of </a:t>
            </a:r>
            <a:r>
              <a:rPr lang="en-US" altLang="zh-CN" sz="2800" dirty="0" smtClean="0"/>
              <a:t>destruction .  </a:t>
            </a:r>
          </a:p>
          <a:p>
            <a:pPr algn="just" eaLnBrk="1" hangingPunct="1">
              <a:lnSpc>
                <a:spcPct val="100000"/>
              </a:lnSpc>
              <a:buSzPct val="120000"/>
              <a:buFont typeface="Arial" charset="0"/>
              <a:buNone/>
            </a:pPr>
            <a:r>
              <a:rPr lang="zh-CN" altLang="en-US" sz="2800" dirty="0" smtClean="0"/>
              <a:t>   </a:t>
            </a:r>
            <a:r>
              <a:rPr lang="zh-CN" altLang="en-US" sz="2400" dirty="0" smtClean="0">
                <a:solidFill>
                  <a:schemeClr val="hlink"/>
                </a:solidFill>
              </a:rPr>
              <a:t>我们经常被告知世界处于毁灭的边缘。</a:t>
            </a:r>
          </a:p>
          <a:p>
            <a:pPr algn="just" eaLnBrk="1" hangingPunct="1">
              <a:lnSpc>
                <a:spcPct val="100000"/>
              </a:lnSpc>
              <a:buSzPct val="120000"/>
              <a:buFont typeface="Arial" charset="0"/>
              <a:buNone/>
            </a:pPr>
            <a:r>
              <a:rPr lang="en-US" altLang="zh-CN" sz="2800" dirty="0" smtClean="0"/>
              <a:t>3. The stock market was </a:t>
            </a:r>
            <a:r>
              <a:rPr lang="en-US" altLang="zh-CN" sz="2800" b="1" dirty="0" smtClean="0"/>
              <a:t>on the brink of </a:t>
            </a:r>
            <a:r>
              <a:rPr lang="en-US" altLang="zh-CN" sz="2800" dirty="0" smtClean="0"/>
              <a:t>collapse.</a:t>
            </a:r>
            <a:r>
              <a:rPr lang="en-US" altLang="zh-CN" sz="2400" dirty="0" smtClean="0">
                <a:solidFill>
                  <a:schemeClr val="hlink"/>
                </a:solidFill>
              </a:rPr>
              <a:t>  </a:t>
            </a:r>
          </a:p>
          <a:p>
            <a:pPr algn="just" eaLnBrk="1" hangingPunct="1">
              <a:lnSpc>
                <a:spcPct val="100000"/>
              </a:lnSpc>
              <a:buSzPct val="120000"/>
              <a:buFont typeface="Arial" charset="0"/>
              <a:buNone/>
            </a:pPr>
            <a:r>
              <a:rPr lang="en-US" altLang="zh-CN" sz="2400" dirty="0" smtClean="0">
                <a:solidFill>
                  <a:schemeClr val="hlink"/>
                </a:solidFill>
              </a:rPr>
              <a:t>     </a:t>
            </a:r>
            <a:r>
              <a:rPr lang="zh-CN" altLang="en-US" sz="2400" dirty="0" smtClean="0">
                <a:solidFill>
                  <a:schemeClr val="hlink"/>
                </a:solidFill>
              </a:rPr>
              <a:t>股市已到崩盘的边缘。 </a:t>
            </a:r>
          </a:p>
          <a:p>
            <a:pPr algn="just" eaLnBrk="1" hangingPunct="1">
              <a:buSzPct val="120000"/>
              <a:buFont typeface="Arial" charset="0"/>
              <a:buNone/>
            </a:pPr>
            <a:endParaRPr lang="en-US" altLang="zh-CN" sz="2400" dirty="0" smtClean="0">
              <a:solidFill>
                <a:schemeClr val="hlink"/>
              </a:solidFill>
            </a:endParaRPr>
          </a:p>
        </p:txBody>
      </p:sp>
      <p:pic>
        <p:nvPicPr>
          <p:cNvPr id="4"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21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dissolve">
                                      <p:cBhvr>
                                        <p:cTn id="1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82" name="Rectangle 11"/>
          <p:cNvSpPr>
            <a:spLocks noGrp="1" noChangeAspect="1"/>
          </p:cNvSpPr>
          <p:nvPr>
            <p:ph type="body" idx="1"/>
          </p:nvPr>
        </p:nvSpPr>
        <p:spPr>
          <a:xfrm>
            <a:off x="457200" y="2084715"/>
            <a:ext cx="8229600" cy="4525963"/>
          </a:xfrm>
        </p:spPr>
        <p:txBody>
          <a:bodyPr/>
          <a:lstStyle/>
          <a:p>
            <a:pPr marL="0" indent="0">
              <a:buNone/>
            </a:pPr>
            <a:r>
              <a:rPr lang="zh-CN" altLang="en-US" sz="2400" b="0" dirty="0" smtClean="0"/>
              <a:t> </a:t>
            </a:r>
            <a:r>
              <a:rPr lang="en-US" altLang="zh-CN" sz="2400" b="0" i="1" dirty="0" err="1" smtClean="0"/>
              <a:t>infml</a:t>
            </a:r>
            <a:r>
              <a:rPr lang="en-US" altLang="zh-CN" sz="2400" b="0" i="1" dirty="0" smtClean="0"/>
              <a:t> </a:t>
            </a:r>
            <a:r>
              <a:rPr lang="en-US" altLang="zh-CN" sz="2400" b="0" dirty="0" smtClean="0"/>
              <a:t>to send someone away somewhere suddenly</a:t>
            </a:r>
          </a:p>
          <a:p>
            <a:pPr marL="0" indent="0">
              <a:buNone/>
            </a:pPr>
            <a:endParaRPr lang="en-US" altLang="zh-CN" sz="2400" dirty="0"/>
          </a:p>
          <a:p>
            <a:pPr marL="0" indent="0">
              <a:buNone/>
            </a:pPr>
            <a:r>
              <a:rPr lang="en-US" altLang="zh-CN" sz="2400" b="1" dirty="0" smtClean="0"/>
              <a:t>Work in pairs and translate the sentences.</a:t>
            </a:r>
          </a:p>
          <a:p>
            <a:pPr marL="457200" indent="-457200">
              <a:buAutoNum type="arabicPeriod"/>
            </a:pPr>
            <a:r>
              <a:rPr lang="en-US" altLang="zh-CN" sz="2400" b="0" dirty="0" smtClean="0"/>
              <a:t>To avoid family disgrace, Frank was </a:t>
            </a:r>
            <a:r>
              <a:rPr lang="en-US" altLang="zh-CN" sz="2400" b="1" dirty="0" smtClean="0"/>
              <a:t>packed off </a:t>
            </a:r>
            <a:r>
              <a:rPr lang="en-US" altLang="zh-CN" sz="2400" b="0" dirty="0" smtClean="0"/>
              <a:t>to India.</a:t>
            </a:r>
          </a:p>
          <a:p>
            <a:pPr marL="0" indent="0">
              <a:buNone/>
            </a:pPr>
            <a:endParaRPr lang="en-US" altLang="zh-CN" sz="2400" b="0" dirty="0" smtClean="0"/>
          </a:p>
          <a:p>
            <a:pPr marL="0" indent="0">
              <a:buNone/>
            </a:pPr>
            <a:r>
              <a:rPr lang="en-US" altLang="zh-CN" sz="2400" b="0" dirty="0" smtClean="0"/>
              <a:t>2. Laura just </a:t>
            </a:r>
            <a:r>
              <a:rPr lang="en-US" altLang="zh-CN" sz="2400" b="1" dirty="0" smtClean="0"/>
              <a:t>packed</a:t>
            </a:r>
            <a:r>
              <a:rPr lang="en-US" altLang="zh-CN" sz="2400" b="0" dirty="0" smtClean="0"/>
              <a:t> all the kids </a:t>
            </a:r>
            <a:r>
              <a:rPr lang="en-US" altLang="zh-CN" sz="2400" b="1" dirty="0" smtClean="0"/>
              <a:t>off</a:t>
            </a:r>
            <a:r>
              <a:rPr lang="en-US" altLang="zh-CN" sz="2400" b="0" dirty="0" smtClean="0"/>
              <a:t> to summer camp.</a:t>
            </a:r>
          </a:p>
          <a:p>
            <a:endParaRPr lang="en-US" altLang="zh-CN" sz="2400" b="0" dirty="0" smtClean="0"/>
          </a:p>
          <a:p>
            <a:pPr marL="0" indent="0">
              <a:buNone/>
            </a:pPr>
            <a:r>
              <a:rPr lang="en-US" altLang="zh-CN" sz="2400" b="0" dirty="0" smtClean="0"/>
              <a:t>3. I will </a:t>
            </a:r>
            <a:r>
              <a:rPr lang="en-US" altLang="zh-CN" sz="2400" b="1" dirty="0" smtClean="0"/>
              <a:t>pack</a:t>
            </a:r>
            <a:r>
              <a:rPr lang="en-US" altLang="zh-CN" sz="2400" b="0" dirty="0" smtClean="0"/>
              <a:t> the books </a:t>
            </a:r>
            <a:r>
              <a:rPr lang="en-US" altLang="zh-CN" sz="2400" b="1" dirty="0" smtClean="0"/>
              <a:t>off</a:t>
            </a:r>
            <a:r>
              <a:rPr lang="en-US" altLang="zh-CN" sz="2400" b="0" dirty="0" smtClean="0"/>
              <a:t> to you immediately.</a:t>
            </a:r>
          </a:p>
          <a:p>
            <a:pPr marL="0" indent="0">
              <a:buNone/>
            </a:pPr>
            <a:r>
              <a:rPr lang="en-US" altLang="zh-CN" sz="2400" b="0" dirty="0" smtClean="0"/>
              <a:t>   </a:t>
            </a:r>
            <a:endParaRPr lang="zh-CN" altLang="en-US" sz="2400" dirty="0" smtClean="0"/>
          </a:p>
        </p:txBody>
      </p:sp>
      <p:sp>
        <p:nvSpPr>
          <p:cNvPr id="1421327" name="Rectangle 15"/>
          <p:cNvSpPr>
            <a:spLocks noChangeArrowheads="1"/>
          </p:cNvSpPr>
          <p:nvPr/>
        </p:nvSpPr>
        <p:spPr bwMode="auto">
          <a:xfrm>
            <a:off x="815199" y="4725144"/>
            <a:ext cx="3690938"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FF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a:spcBef>
                <a:spcPct val="0"/>
              </a:spcBef>
              <a:buFontTx/>
              <a:buNone/>
            </a:pPr>
            <a:r>
              <a:rPr lang="zh-CN" altLang="en-US" b="0" dirty="0">
                <a:solidFill>
                  <a:srgbClr val="0066CC"/>
                </a:solidFill>
                <a:latin typeface="黑体" pitchFamily="49" charset="-122"/>
                <a:ea typeface="黑体" pitchFamily="49" charset="-122"/>
              </a:rPr>
              <a:t>罗娜催促孩子去夏令营。</a:t>
            </a:r>
            <a:r>
              <a:rPr lang="zh-CN" altLang="en-US" dirty="0">
                <a:solidFill>
                  <a:srgbClr val="0066CC"/>
                </a:solidFill>
                <a:latin typeface="黑体" pitchFamily="49" charset="-122"/>
                <a:ea typeface="黑体" pitchFamily="49" charset="-122"/>
              </a:rPr>
              <a:t> </a:t>
            </a:r>
          </a:p>
        </p:txBody>
      </p:sp>
      <p:sp>
        <p:nvSpPr>
          <p:cNvPr id="1421328" name="Rectangle 16"/>
          <p:cNvSpPr>
            <a:spLocks noChangeArrowheads="1"/>
          </p:cNvSpPr>
          <p:nvPr/>
        </p:nvSpPr>
        <p:spPr bwMode="auto">
          <a:xfrm>
            <a:off x="827584" y="3861048"/>
            <a:ext cx="5214937"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FF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a:spcBef>
                <a:spcPct val="0"/>
              </a:spcBef>
              <a:buFontTx/>
              <a:buNone/>
            </a:pPr>
            <a:r>
              <a:rPr lang="zh-CN" altLang="en-US" b="0" dirty="0">
                <a:solidFill>
                  <a:srgbClr val="0066CC"/>
                </a:solidFill>
                <a:latin typeface="黑体" pitchFamily="49" charset="-122"/>
                <a:ea typeface="黑体" pitchFamily="49" charset="-122"/>
              </a:rPr>
              <a:t>为避家丑，弗兰克被匆匆送往印度。</a:t>
            </a:r>
            <a:r>
              <a:rPr lang="zh-CN" altLang="en-US" dirty="0">
                <a:solidFill>
                  <a:srgbClr val="0066CC"/>
                </a:solidFill>
                <a:latin typeface="黑体" pitchFamily="49" charset="-122"/>
                <a:ea typeface="黑体" pitchFamily="49" charset="-122"/>
              </a:rPr>
              <a:t> </a:t>
            </a:r>
          </a:p>
        </p:txBody>
      </p:sp>
      <p:sp>
        <p:nvSpPr>
          <p:cNvPr id="1421329" name="Rectangle 17"/>
          <p:cNvSpPr>
            <a:spLocks noChangeArrowheads="1"/>
          </p:cNvSpPr>
          <p:nvPr/>
        </p:nvSpPr>
        <p:spPr bwMode="auto">
          <a:xfrm>
            <a:off x="815199" y="5589240"/>
            <a:ext cx="3995737"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FF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a:spcBef>
                <a:spcPct val="0"/>
              </a:spcBef>
              <a:buFontTx/>
              <a:buNone/>
            </a:pPr>
            <a:r>
              <a:rPr lang="zh-CN" altLang="en-US" b="0" dirty="0">
                <a:solidFill>
                  <a:srgbClr val="0066CC"/>
                </a:solidFill>
                <a:latin typeface="黑体" pitchFamily="49" charset="-122"/>
                <a:ea typeface="黑体" pitchFamily="49" charset="-122"/>
              </a:rPr>
              <a:t>我将立刻把这些书送给你。</a:t>
            </a:r>
            <a:r>
              <a:rPr lang="zh-CN" altLang="en-US" dirty="0">
                <a:solidFill>
                  <a:srgbClr val="0066CC"/>
                </a:solidFill>
                <a:latin typeface="黑体" pitchFamily="49" charset="-122"/>
                <a:ea typeface="黑体" pitchFamily="49" charset="-122"/>
              </a:rPr>
              <a:t> </a:t>
            </a:r>
          </a:p>
        </p:txBody>
      </p:sp>
      <p:pic>
        <p:nvPicPr>
          <p:cNvPr id="11"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2"/>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23528" y="1483879"/>
            <a:ext cx="1548822" cy="584775"/>
          </a:xfrm>
          <a:prstGeom prst="rect">
            <a:avLst/>
          </a:prstGeom>
        </p:spPr>
        <p:txBody>
          <a:bodyPr wrap="none">
            <a:spAutoFit/>
          </a:bodyPr>
          <a:lstStyle/>
          <a:p>
            <a:r>
              <a:rPr lang="en-US" altLang="zh-CN" sz="3200" b="1" dirty="0"/>
              <a:t>pack off</a:t>
            </a:r>
            <a:endParaRPr lang="zh-CN" altLang="en-US" sz="3200" b="1" dirty="0"/>
          </a:p>
        </p:txBody>
      </p:sp>
    </p:spTree>
    <p:extLst>
      <p:ext uri="{BB962C8B-B14F-4D97-AF65-F5344CB8AC3E}">
        <p14:creationId xmlns:p14="http://schemas.microsoft.com/office/powerpoint/2010/main" val="429898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13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13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1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1327" grpId="0"/>
      <p:bldP spid="1421328" grpId="0"/>
      <p:bldP spid="14213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159531" y="1490318"/>
            <a:ext cx="8781032" cy="5952615"/>
          </a:xfrm>
          <a:prstGeom prst="rect">
            <a:avLst/>
          </a:prstGeom>
          <a:noFill/>
          <a:ln>
            <a:miter lim="800000"/>
            <a:headEnd/>
            <a:tailEnd/>
          </a:ln>
        </p:spPr>
        <p:txBody>
          <a:bodyPr/>
          <a:lstStyle/>
          <a:p>
            <a:pPr algn="just" eaLnBrk="1" hangingPunct="1">
              <a:lnSpc>
                <a:spcPct val="100000"/>
              </a:lnSpc>
              <a:buSzPct val="120000"/>
              <a:buNone/>
            </a:pPr>
            <a:r>
              <a:rPr lang="en-US" altLang="en-US" sz="3200" b="1" spc="-50" dirty="0" smtClean="0">
                <a:ea typeface="宋体" charset="-122"/>
              </a:rPr>
              <a:t>double (up) </a:t>
            </a:r>
            <a:r>
              <a:rPr lang="en-US" altLang="zh-CN" sz="3200" b="1" spc="-50" dirty="0" smtClean="0"/>
              <a:t>as: </a:t>
            </a:r>
            <a:r>
              <a:rPr lang="en-US" altLang="en-US" dirty="0" smtClean="0">
                <a:ea typeface="宋体" charset="-122"/>
              </a:rPr>
              <a:t> </a:t>
            </a:r>
            <a:r>
              <a:rPr lang="en-US" altLang="en-US" dirty="0">
                <a:ea typeface="宋体" charset="-122"/>
              </a:rPr>
              <a:t>to </a:t>
            </a:r>
            <a:r>
              <a:rPr lang="en-US" altLang="en-US" sz="2800" spc="-50" dirty="0" smtClean="0">
                <a:ea typeface="宋体" charset="-122"/>
              </a:rPr>
              <a:t>have another use or job as </a:t>
            </a:r>
            <a:r>
              <a:rPr lang="en-US" altLang="en-US" sz="2800" spc="-50" dirty="0" err="1" smtClean="0">
                <a:ea typeface="宋体" charset="-122"/>
              </a:rPr>
              <a:t>s</a:t>
            </a:r>
            <a:r>
              <a:rPr lang="en-US" altLang="zh-CN" sz="2800" spc="-50" dirty="0" err="1" smtClean="0"/>
              <a:t>th</a:t>
            </a:r>
            <a:r>
              <a:rPr lang="en-US" altLang="zh-CN" sz="2800" spc="-50" dirty="0" smtClean="0"/>
              <a:t>. </a:t>
            </a:r>
            <a:r>
              <a:rPr lang="zh-CN" altLang="en-US" sz="2400" spc="-50" dirty="0" smtClean="0">
                <a:solidFill>
                  <a:schemeClr val="hlink"/>
                </a:solidFill>
              </a:rPr>
              <a:t>兼作；兼任</a:t>
            </a:r>
          </a:p>
          <a:p>
            <a:pPr algn="just" eaLnBrk="1" hangingPunct="1">
              <a:lnSpc>
                <a:spcPct val="100000"/>
              </a:lnSpc>
              <a:buSzPct val="120000"/>
              <a:buFont typeface="Arial" charset="0"/>
              <a:buNone/>
            </a:pPr>
            <a:r>
              <a:rPr lang="en-US" altLang="zh-CN" sz="2800" i="1" dirty="0" smtClean="0"/>
              <a:t>e.g.</a:t>
            </a:r>
            <a:r>
              <a:rPr lang="en-US" altLang="en-US" sz="2800" dirty="0" smtClean="0">
                <a:ea typeface="宋体" charset="-122"/>
              </a:rPr>
              <a:t> </a:t>
            </a:r>
            <a:endParaRPr lang="en-US" altLang="zh-CN" sz="2800" dirty="0" smtClean="0"/>
          </a:p>
          <a:p>
            <a:pPr algn="just" eaLnBrk="1" hangingPunct="1">
              <a:lnSpc>
                <a:spcPct val="100000"/>
              </a:lnSpc>
              <a:buSzPct val="120000"/>
              <a:buFont typeface="Arial" charset="0"/>
              <a:buNone/>
            </a:pPr>
            <a:r>
              <a:rPr lang="en-US" altLang="zh-CN" sz="2800" dirty="0" smtClean="0"/>
              <a:t>1. In the corner was an old sofa that </a:t>
            </a:r>
            <a:r>
              <a:rPr lang="en-US" altLang="zh-CN" sz="2800" b="1" dirty="0" smtClean="0"/>
              <a:t>doubled (up) as </a:t>
            </a:r>
            <a:r>
              <a:rPr lang="en-US" altLang="zh-CN" sz="2800" dirty="0" smtClean="0"/>
              <a:t>Simon’s bed.</a:t>
            </a:r>
          </a:p>
          <a:p>
            <a:pPr algn="just" eaLnBrk="1" hangingPunct="1">
              <a:lnSpc>
                <a:spcPct val="100000"/>
              </a:lnSpc>
              <a:buSzPct val="120000"/>
              <a:buFont typeface="Arial" charset="0"/>
              <a:buNone/>
            </a:pPr>
            <a:r>
              <a:rPr lang="zh-CN" altLang="en-US" sz="2800" dirty="0" smtClean="0"/>
              <a:t>   </a:t>
            </a:r>
            <a:r>
              <a:rPr lang="zh-CN" altLang="en-US" sz="2400" dirty="0" smtClean="0">
                <a:solidFill>
                  <a:schemeClr val="hlink"/>
                </a:solidFill>
              </a:rPr>
              <a:t>角落里有张旧沙发，兼作西蒙的床。</a:t>
            </a:r>
            <a:r>
              <a:rPr lang="zh-CN" altLang="en-US" sz="2800" dirty="0" smtClean="0"/>
              <a:t> </a:t>
            </a:r>
          </a:p>
          <a:p>
            <a:pPr algn="just" eaLnBrk="1" hangingPunct="1">
              <a:lnSpc>
                <a:spcPct val="100000"/>
              </a:lnSpc>
              <a:buSzPct val="120000"/>
              <a:buFont typeface="Arial" charset="0"/>
              <a:buNone/>
            </a:pPr>
            <a:r>
              <a:rPr lang="en-US" altLang="zh-CN" sz="2800" dirty="0" smtClean="0"/>
              <a:t>2. The Prime Minister </a:t>
            </a:r>
            <a:r>
              <a:rPr lang="en-US" altLang="zh-CN" sz="2800" b="1" dirty="0" smtClean="0"/>
              <a:t>doubles (up) as </a:t>
            </a:r>
            <a:r>
              <a:rPr lang="en-US" altLang="zh-CN" sz="2800" dirty="0" smtClean="0"/>
              <a:t>Minister of Finance.</a:t>
            </a:r>
          </a:p>
          <a:p>
            <a:pPr algn="just" eaLnBrk="1" hangingPunct="1">
              <a:lnSpc>
                <a:spcPct val="100000"/>
              </a:lnSpc>
              <a:buSzPct val="120000"/>
              <a:buFont typeface="Arial" charset="0"/>
              <a:buNone/>
            </a:pPr>
            <a:r>
              <a:rPr lang="zh-CN" altLang="en-US" sz="2800" dirty="0" smtClean="0"/>
              <a:t>    </a:t>
            </a:r>
            <a:r>
              <a:rPr lang="zh-CN" altLang="en-US" sz="2400" dirty="0" smtClean="0">
                <a:solidFill>
                  <a:schemeClr val="hlink"/>
                </a:solidFill>
              </a:rPr>
              <a:t>总理兼任财政部长。</a:t>
            </a:r>
            <a:endParaRPr lang="en-US" altLang="zh-CN" sz="2400" dirty="0" smtClean="0">
              <a:solidFill>
                <a:schemeClr val="hlink"/>
              </a:solidFill>
            </a:endParaRPr>
          </a:p>
          <a:p>
            <a:pPr algn="just" eaLnBrk="1" hangingPunct="1">
              <a:lnSpc>
                <a:spcPct val="100000"/>
              </a:lnSpc>
              <a:buSzPct val="120000"/>
              <a:buNone/>
            </a:pPr>
            <a:r>
              <a:rPr lang="en-US" altLang="zh-CN" dirty="0" smtClean="0"/>
              <a:t>3. Lots of homes in town </a:t>
            </a:r>
            <a:r>
              <a:rPr lang="en-US" altLang="zh-CN" b="1" dirty="0" smtClean="0"/>
              <a:t>double as </a:t>
            </a:r>
            <a:r>
              <a:rPr lang="en-US" altLang="zh-CN" dirty="0" smtClean="0"/>
              <a:t>businesses. </a:t>
            </a:r>
          </a:p>
          <a:p>
            <a:pPr algn="just" eaLnBrk="1" hangingPunct="1">
              <a:lnSpc>
                <a:spcPct val="100000"/>
              </a:lnSpc>
              <a:buSzPct val="120000"/>
              <a:buNone/>
            </a:pPr>
            <a:r>
              <a:rPr lang="zh-CN" altLang="en-US" sz="2400" dirty="0" smtClean="0">
                <a:solidFill>
                  <a:srgbClr val="0070C0"/>
                </a:solidFill>
              </a:rPr>
              <a:t>     镇里的很多民宅还兼做商用。</a:t>
            </a:r>
            <a:endParaRPr lang="zh-CN" altLang="en-US" sz="2000" dirty="0" smtClean="0">
              <a:solidFill>
                <a:srgbClr val="0070C0"/>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932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dissolv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dissolv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dissolve">
                                      <p:cBhvr>
                                        <p:cTn id="1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图片 1">
            <a:hlinkClick r:id="rId3" action="ppaction://hlinksldjump"/>
          </p:cNvPr>
          <p:cNvPicPr>
            <a:picLocks noChangeAspect="1"/>
          </p:cNvPicPr>
          <p:nvPr/>
        </p:nvPicPr>
        <p:blipFill>
          <a:blip r:embed="rId4"/>
          <a:stretch>
            <a:fillRect/>
          </a:stretch>
        </p:blipFill>
        <p:spPr>
          <a:xfrm>
            <a:off x="6361360" y="4437112"/>
            <a:ext cx="2592288" cy="2647181"/>
          </a:xfrm>
          <a:prstGeom prst="rect">
            <a:avLst/>
          </a:prstGeom>
        </p:spPr>
      </p:pic>
      <p:sp>
        <p:nvSpPr>
          <p:cNvPr id="1423371" name="Rectangle 11"/>
          <p:cNvSpPr>
            <a:spLocks noGrp="1" noChangeAspect="1"/>
          </p:cNvSpPr>
          <p:nvPr>
            <p:ph type="body" idx="1"/>
          </p:nvPr>
        </p:nvSpPr>
        <p:spPr>
          <a:xfrm>
            <a:off x="519113" y="1484313"/>
            <a:ext cx="8229600" cy="4525962"/>
          </a:xfrm>
        </p:spPr>
        <p:txBody>
          <a:bodyPr>
            <a:normAutofit/>
          </a:bodyPr>
          <a:lstStyle/>
          <a:p>
            <a:pPr marL="0" indent="0">
              <a:buNone/>
            </a:pPr>
            <a:r>
              <a:rPr lang="en-US" altLang="zh-CN" sz="2800" b="1" dirty="0" smtClean="0"/>
              <a:t>Work in pairs and answer the questions.</a:t>
            </a:r>
          </a:p>
          <a:p>
            <a:pPr marL="0" indent="0">
              <a:buNone/>
            </a:pPr>
            <a:endParaRPr lang="en-US" altLang="zh-CN" sz="2800" b="0" dirty="0" smtClean="0"/>
          </a:p>
          <a:p>
            <a:pPr marL="0" indent="0">
              <a:buNone/>
            </a:pPr>
            <a:r>
              <a:rPr lang="en-US" altLang="zh-CN" sz="2800" b="0" dirty="0" smtClean="0"/>
              <a:t>1. What did Simon’s old sofa </a:t>
            </a:r>
            <a:r>
              <a:rPr lang="en-US" altLang="zh-CN" sz="2800" b="1" dirty="0" smtClean="0"/>
              <a:t>double as</a:t>
            </a:r>
            <a:r>
              <a:rPr lang="en-US" altLang="zh-CN" sz="2800" b="0" dirty="0" smtClean="0"/>
              <a:t>?</a:t>
            </a:r>
          </a:p>
          <a:p>
            <a:pPr marL="0" indent="0">
              <a:buNone/>
            </a:pPr>
            <a:r>
              <a:rPr lang="en-US" altLang="zh-CN" sz="2800" dirty="0">
                <a:solidFill>
                  <a:srgbClr val="CC0000"/>
                </a:solidFill>
              </a:rPr>
              <a:t> </a:t>
            </a:r>
            <a:r>
              <a:rPr lang="en-US" altLang="zh-CN" sz="2800" dirty="0" smtClean="0">
                <a:solidFill>
                  <a:srgbClr val="CC0000"/>
                </a:solidFill>
              </a:rPr>
              <a:t> </a:t>
            </a:r>
            <a:r>
              <a:rPr lang="en-US" altLang="zh-CN" sz="2800" b="0" dirty="0" smtClean="0">
                <a:solidFill>
                  <a:srgbClr val="CC0000"/>
                </a:solidFill>
              </a:rPr>
              <a:t>   </a:t>
            </a:r>
            <a:r>
              <a:rPr lang="en-US" altLang="zh-CN" sz="2800" b="0" dirty="0" smtClean="0">
                <a:solidFill>
                  <a:srgbClr val="0066CC"/>
                </a:solidFill>
              </a:rPr>
              <a:t>It doubled as Simon’s bed.</a:t>
            </a:r>
          </a:p>
          <a:p>
            <a:pPr marL="0" indent="0">
              <a:buNone/>
            </a:pPr>
            <a:r>
              <a:rPr lang="en-US" altLang="zh-CN" sz="2800" b="0" dirty="0" smtClean="0"/>
              <a:t>2. What can cell phones </a:t>
            </a:r>
            <a:r>
              <a:rPr lang="en-US" altLang="zh-CN" sz="2800" b="1" dirty="0" smtClean="0"/>
              <a:t>double as</a:t>
            </a:r>
            <a:r>
              <a:rPr lang="en-US" altLang="zh-CN" sz="2800" b="0" dirty="0" smtClean="0"/>
              <a:t>?</a:t>
            </a:r>
          </a:p>
          <a:p>
            <a:pPr marL="0" indent="0">
              <a:buNone/>
            </a:pPr>
            <a:r>
              <a:rPr lang="en-US" altLang="zh-CN" sz="2800" dirty="0">
                <a:solidFill>
                  <a:srgbClr val="CC0000"/>
                </a:solidFill>
              </a:rPr>
              <a:t> </a:t>
            </a:r>
            <a:r>
              <a:rPr lang="en-US" altLang="zh-CN" sz="2800" dirty="0" smtClean="0">
                <a:solidFill>
                  <a:srgbClr val="CC0000"/>
                </a:solidFill>
              </a:rPr>
              <a:t>   </a:t>
            </a:r>
            <a:r>
              <a:rPr lang="en-US" altLang="zh-CN" sz="2800" b="0" dirty="0" smtClean="0">
                <a:solidFill>
                  <a:srgbClr val="0066CC"/>
                </a:solidFill>
              </a:rPr>
              <a:t>Cell phones can double as night vision devices.</a:t>
            </a:r>
          </a:p>
          <a:p>
            <a:pPr marL="0" indent="0">
              <a:buNone/>
            </a:pPr>
            <a:r>
              <a:rPr lang="en-US" altLang="zh-CN" sz="2800" b="0" dirty="0" smtClean="0"/>
              <a:t>3. What can smart IDs </a:t>
            </a:r>
            <a:r>
              <a:rPr lang="en-US" altLang="zh-CN" sz="2800" b="1" dirty="0" smtClean="0"/>
              <a:t>double as</a:t>
            </a:r>
            <a:r>
              <a:rPr lang="en-US" altLang="zh-CN" sz="2800" b="0" dirty="0" smtClean="0"/>
              <a:t>?</a:t>
            </a:r>
          </a:p>
          <a:p>
            <a:pPr marL="0" indent="0">
              <a:buNone/>
            </a:pPr>
            <a:r>
              <a:rPr lang="en-US" altLang="zh-CN" sz="2800" dirty="0">
                <a:solidFill>
                  <a:srgbClr val="CC0000"/>
                </a:solidFill>
              </a:rPr>
              <a:t> </a:t>
            </a:r>
            <a:r>
              <a:rPr lang="en-US" altLang="zh-CN" sz="2800" dirty="0" smtClean="0">
                <a:solidFill>
                  <a:srgbClr val="CC0000"/>
                </a:solidFill>
              </a:rPr>
              <a:t>    </a:t>
            </a:r>
            <a:r>
              <a:rPr lang="en-US" altLang="zh-CN" sz="2800" b="0" dirty="0" smtClean="0">
                <a:solidFill>
                  <a:srgbClr val="0066CC"/>
                </a:solidFill>
              </a:rPr>
              <a:t>Smart IDs can double as debit cards.</a:t>
            </a:r>
            <a:endParaRPr lang="zh-CN" altLang="en-US" sz="2800" b="0" dirty="0" smtClean="0">
              <a:solidFill>
                <a:srgbClr val="0066CC"/>
              </a:solidFill>
            </a:endParaRPr>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5598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37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3371">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33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71"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5" name="内容占位符 1"/>
          <p:cNvSpPr>
            <a:spLocks noGrp="1"/>
          </p:cNvSpPr>
          <p:nvPr>
            <p:ph idx="4294967295"/>
          </p:nvPr>
        </p:nvSpPr>
        <p:spPr bwMode="auto">
          <a:xfrm>
            <a:off x="107504" y="1556792"/>
            <a:ext cx="8424936" cy="6004374"/>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en-US" sz="3200" b="1" dirty="0" smtClean="0">
                <a:ea typeface="宋体" charset="-122"/>
              </a:rPr>
              <a:t>law and order</a:t>
            </a:r>
            <a:r>
              <a:rPr lang="en-US" altLang="zh-CN" sz="3200" b="1" dirty="0" smtClean="0"/>
              <a:t>: </a:t>
            </a:r>
            <a:r>
              <a:rPr lang="en-US" altLang="en-US" sz="2800" dirty="0" smtClean="0">
                <a:ea typeface="宋体" charset="-122"/>
              </a:rPr>
              <a:t>safe and peaceful conditions in society that result when people obey the law</a:t>
            </a:r>
            <a:r>
              <a:rPr lang="en-US" altLang="zh-CN" sz="2800" dirty="0" smtClean="0"/>
              <a:t>  </a:t>
            </a:r>
            <a:r>
              <a:rPr lang="zh-CN" altLang="en-US" sz="2400" dirty="0" smtClean="0">
                <a:solidFill>
                  <a:schemeClr val="hlink"/>
                </a:solidFill>
              </a:rPr>
              <a:t>法治；治安</a:t>
            </a:r>
          </a:p>
          <a:p>
            <a:pPr algn="just" eaLnBrk="1" hangingPunct="1">
              <a:lnSpc>
                <a:spcPct val="100000"/>
              </a:lnSpc>
              <a:buSzPct val="120000"/>
              <a:buFont typeface="Arial" charset="0"/>
              <a:buNone/>
            </a:pPr>
            <a:endParaRPr lang="en-US" altLang="zh-CN" sz="1050" i="1" dirty="0" smtClean="0"/>
          </a:p>
          <a:p>
            <a:pPr algn="just" eaLnBrk="1" hangingPunct="1">
              <a:lnSpc>
                <a:spcPct val="100000"/>
              </a:lnSpc>
              <a:buSzPct val="120000"/>
              <a:buFont typeface="Arial" charset="0"/>
              <a:buNone/>
            </a:pPr>
            <a:r>
              <a:rPr lang="en-US" altLang="zh-CN" sz="2800" i="1" dirty="0" smtClean="0"/>
              <a:t>e.g.</a:t>
            </a:r>
            <a:r>
              <a:rPr lang="en-US" altLang="en-US" sz="2800" dirty="0" smtClean="0">
                <a:ea typeface="宋体" charset="-122"/>
              </a:rPr>
              <a:t> </a:t>
            </a:r>
            <a:endParaRPr lang="en-US" altLang="zh-CN" sz="2800" dirty="0" smtClean="0"/>
          </a:p>
          <a:p>
            <a:pPr algn="just" eaLnBrk="1" hangingPunct="1">
              <a:lnSpc>
                <a:spcPct val="100000"/>
              </a:lnSpc>
              <a:buSzPct val="120000"/>
              <a:buFont typeface="Arial" charset="0"/>
              <a:buNone/>
            </a:pPr>
            <a:r>
              <a:rPr lang="en-US" altLang="zh-CN" sz="2800" dirty="0" smtClean="0"/>
              <a:t>1. The police are guardians of </a:t>
            </a:r>
            <a:r>
              <a:rPr lang="en-US" altLang="zh-CN" sz="2800" b="1" dirty="0" smtClean="0"/>
              <a:t>law and order</a:t>
            </a:r>
            <a:r>
              <a:rPr lang="en-US" altLang="zh-CN" sz="2800" dirty="0" smtClean="0"/>
              <a:t>. </a:t>
            </a:r>
          </a:p>
          <a:p>
            <a:pPr algn="just" eaLnBrk="1" hangingPunct="1">
              <a:lnSpc>
                <a:spcPct val="100000"/>
              </a:lnSpc>
              <a:buSzPct val="120000"/>
              <a:buFont typeface="Arial" charset="0"/>
              <a:buNone/>
            </a:pPr>
            <a:r>
              <a:rPr lang="zh-CN" altLang="en-US" sz="2800" dirty="0" smtClean="0"/>
              <a:t>    </a:t>
            </a:r>
            <a:r>
              <a:rPr lang="zh-CN" altLang="en-US" sz="2400" dirty="0" smtClean="0">
                <a:solidFill>
                  <a:schemeClr val="hlink"/>
                </a:solidFill>
              </a:rPr>
              <a:t>警察是法律治的护卫者。</a:t>
            </a:r>
          </a:p>
          <a:p>
            <a:pPr algn="just" eaLnBrk="1" hangingPunct="1">
              <a:lnSpc>
                <a:spcPct val="100000"/>
              </a:lnSpc>
              <a:buSzPct val="120000"/>
              <a:buFont typeface="Arial" charset="0"/>
              <a:buNone/>
            </a:pPr>
            <a:r>
              <a:rPr lang="en-US" altLang="zh-CN" sz="2800" dirty="0" smtClean="0"/>
              <a:t>2. In order to keep </a:t>
            </a:r>
            <a:r>
              <a:rPr lang="en-US" altLang="zh-CN" sz="2800" b="1" dirty="0" smtClean="0"/>
              <a:t>law and order</a:t>
            </a:r>
            <a:r>
              <a:rPr lang="en-US" altLang="zh-CN" sz="2800" dirty="0" smtClean="0"/>
              <a:t>, every one </a:t>
            </a:r>
          </a:p>
          <a:p>
            <a:pPr algn="just" eaLnBrk="1" hangingPunct="1">
              <a:lnSpc>
                <a:spcPct val="100000"/>
              </a:lnSpc>
              <a:buSzPct val="120000"/>
              <a:buFont typeface="Arial" charset="0"/>
              <a:buNone/>
            </a:pPr>
            <a:r>
              <a:rPr lang="en-US" altLang="zh-CN" sz="2800" dirty="0"/>
              <a:t> </a:t>
            </a:r>
            <a:r>
              <a:rPr lang="en-US" altLang="zh-CN" sz="2800" dirty="0" smtClean="0"/>
              <a:t>    of us is supposed to get a law education.  </a:t>
            </a:r>
          </a:p>
          <a:p>
            <a:pPr algn="just" eaLnBrk="1" hangingPunct="1">
              <a:lnSpc>
                <a:spcPct val="100000"/>
              </a:lnSpc>
              <a:buSzPct val="120000"/>
              <a:buFont typeface="Arial" charset="0"/>
              <a:buNone/>
            </a:pPr>
            <a:r>
              <a:rPr lang="zh-CN" altLang="en-US" sz="2800" dirty="0" smtClean="0"/>
              <a:t>   </a:t>
            </a:r>
            <a:r>
              <a:rPr lang="zh-CN" altLang="en-US" sz="2400" dirty="0" smtClean="0">
                <a:solidFill>
                  <a:schemeClr val="hlink"/>
                </a:solidFill>
              </a:rPr>
              <a:t>为了维护社会治安，我们每个人都应该接受法制教育。</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a:hlinkClick r:id="rId3" action="ppaction://hlinksldjump"/>
          </p:cNvPr>
          <p:cNvPicPr>
            <a:picLocks noChangeAspect="1"/>
          </p:cNvPicPr>
          <p:nvPr/>
        </p:nvPicPr>
        <p:blipFill>
          <a:blip r:embed="rId4"/>
          <a:stretch>
            <a:fillRect/>
          </a:stretch>
        </p:blipFill>
        <p:spPr>
          <a:xfrm>
            <a:off x="6821363" y="2636912"/>
            <a:ext cx="2143125" cy="2602882"/>
          </a:xfrm>
          <a:prstGeom prst="rect">
            <a:avLst/>
          </a:prstGeom>
        </p:spPr>
      </p:pic>
    </p:spTree>
    <p:extLst>
      <p:ext uri="{BB962C8B-B14F-4D97-AF65-F5344CB8AC3E}">
        <p14:creationId xmlns:p14="http://schemas.microsoft.com/office/powerpoint/2010/main" val="2795520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dissolv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dissolve">
                                      <p:cBhvr>
                                        <p:cTn id="1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9" name="Rectangle 5"/>
          <p:cNvSpPr>
            <a:spLocks noGrp="1"/>
          </p:cNvSpPr>
          <p:nvPr>
            <p:ph type="title"/>
          </p:nvPr>
        </p:nvSpPr>
        <p:spPr>
          <a:xfrm>
            <a:off x="284999" y="1268760"/>
            <a:ext cx="7834064" cy="1143000"/>
          </a:xfrm>
        </p:spPr>
        <p:txBody>
          <a:bodyPr/>
          <a:lstStyle/>
          <a:p>
            <a:pPr algn="l"/>
            <a:r>
              <a:rPr lang="en-US" altLang="zh-CN" sz="2800" b="1" dirty="0" smtClean="0"/>
              <a:t>date back to </a:t>
            </a:r>
          </a:p>
        </p:txBody>
      </p:sp>
      <p:sp>
        <p:nvSpPr>
          <p:cNvPr id="1468423" name="Rectangle 7"/>
          <p:cNvSpPr>
            <a:spLocks noGrp="1" noChangeAspect="1"/>
          </p:cNvSpPr>
          <p:nvPr>
            <p:ph type="body" idx="1"/>
          </p:nvPr>
        </p:nvSpPr>
        <p:spPr>
          <a:xfrm>
            <a:off x="611560" y="2116977"/>
            <a:ext cx="8229600" cy="4525962"/>
          </a:xfrm>
        </p:spPr>
        <p:txBody>
          <a:bodyPr>
            <a:normAutofit/>
          </a:bodyPr>
          <a:lstStyle/>
          <a:p>
            <a:pPr marL="0" indent="0">
              <a:lnSpc>
                <a:spcPct val="115000"/>
              </a:lnSpc>
              <a:buNone/>
            </a:pPr>
            <a:r>
              <a:rPr lang="en-US" altLang="zh-CN" sz="2400" b="0" dirty="0" smtClean="0"/>
              <a:t>to be made or begun at particular time in the past</a:t>
            </a:r>
          </a:p>
          <a:p>
            <a:pPr marL="0" indent="0">
              <a:lnSpc>
                <a:spcPct val="115000"/>
              </a:lnSpc>
              <a:buNone/>
            </a:pPr>
            <a:endParaRPr lang="en-US" altLang="zh-CN" sz="1200" dirty="0" smtClean="0"/>
          </a:p>
          <a:p>
            <a:pPr marL="0" indent="0">
              <a:lnSpc>
                <a:spcPct val="115000"/>
              </a:lnSpc>
              <a:buNone/>
            </a:pPr>
            <a:r>
              <a:rPr lang="en-US" altLang="zh-CN" sz="2400" b="1" dirty="0" smtClean="0"/>
              <a:t>Work in pairs and translate the sentences.</a:t>
            </a:r>
          </a:p>
          <a:p>
            <a:pPr marL="0" indent="0">
              <a:lnSpc>
                <a:spcPct val="115000"/>
              </a:lnSpc>
              <a:buNone/>
            </a:pPr>
            <a:r>
              <a:rPr lang="en-US" altLang="zh-CN" sz="2400" b="0" dirty="0" smtClean="0"/>
              <a:t>1. The history of hockey can </a:t>
            </a:r>
            <a:r>
              <a:rPr lang="en-US" altLang="zh-CN" sz="2400" b="1" dirty="0" smtClean="0"/>
              <a:t>date back to </a:t>
            </a:r>
            <a:r>
              <a:rPr lang="en-US" altLang="zh-CN" sz="2400" b="0" dirty="0" smtClean="0"/>
              <a:t>thousands of years ago.</a:t>
            </a:r>
            <a:r>
              <a:rPr lang="en-US" altLang="zh-CN" sz="2400" b="0" dirty="0" smtClean="0">
                <a:solidFill>
                  <a:srgbClr val="CC0000"/>
                </a:solidFill>
              </a:rPr>
              <a:t>  </a:t>
            </a:r>
          </a:p>
          <a:p>
            <a:pPr marL="0" indent="0">
              <a:lnSpc>
                <a:spcPct val="115000"/>
              </a:lnSpc>
              <a:buNone/>
            </a:pPr>
            <a:r>
              <a:rPr lang="zh-CN" altLang="en-US" sz="2400" dirty="0">
                <a:solidFill>
                  <a:srgbClr val="0066CC"/>
                </a:solidFill>
              </a:rPr>
              <a:t> </a:t>
            </a:r>
            <a:r>
              <a:rPr lang="zh-CN" altLang="en-US" sz="2400" dirty="0" smtClean="0">
                <a:solidFill>
                  <a:srgbClr val="0066CC"/>
                </a:solidFill>
              </a:rPr>
              <a:t>    </a:t>
            </a:r>
            <a:r>
              <a:rPr lang="zh-CN" altLang="en-US" sz="2400" b="0" dirty="0" smtClean="0">
                <a:solidFill>
                  <a:srgbClr val="0066CC"/>
                </a:solidFill>
                <a:ea typeface="黑体" pitchFamily="49" charset="-122"/>
              </a:rPr>
              <a:t>曲棍球的历史可追溯于数千年前。</a:t>
            </a:r>
            <a:endParaRPr lang="en-US" altLang="zh-CN" sz="2400" b="0" dirty="0" smtClean="0">
              <a:solidFill>
                <a:srgbClr val="0066CC"/>
              </a:solidFill>
              <a:ea typeface="黑体" pitchFamily="49" charset="-122"/>
            </a:endParaRPr>
          </a:p>
          <a:p>
            <a:pPr marL="0" indent="0">
              <a:lnSpc>
                <a:spcPct val="115000"/>
              </a:lnSpc>
              <a:buNone/>
            </a:pPr>
            <a:r>
              <a:rPr lang="en-US" altLang="zh-CN" sz="2400" b="0" dirty="0" smtClean="0"/>
              <a:t>2</a:t>
            </a:r>
            <a:r>
              <a:rPr lang="en-US" altLang="zh-CN" sz="2400" b="0" dirty="0" smtClean="0">
                <a:ea typeface="黑体" pitchFamily="49" charset="-122"/>
              </a:rPr>
              <a:t>. </a:t>
            </a:r>
            <a:r>
              <a:rPr lang="zh-CN" altLang="en-US" sz="2400" b="0" dirty="0" smtClean="0">
                <a:ea typeface="黑体" pitchFamily="49" charset="-122"/>
              </a:rPr>
              <a:t>该城堡建于</a:t>
            </a:r>
            <a:r>
              <a:rPr lang="en-US" altLang="zh-CN" sz="2400" b="0" dirty="0" smtClean="0">
                <a:ea typeface="黑体" pitchFamily="49" charset="-122"/>
              </a:rPr>
              <a:t>14</a:t>
            </a:r>
            <a:r>
              <a:rPr lang="zh-CN" altLang="en-US" sz="2400" b="0" dirty="0" smtClean="0">
                <a:ea typeface="黑体" pitchFamily="49" charset="-122"/>
              </a:rPr>
              <a:t>世纪。</a:t>
            </a:r>
          </a:p>
          <a:p>
            <a:pPr marL="0" indent="0">
              <a:lnSpc>
                <a:spcPct val="115000"/>
              </a:lnSpc>
              <a:buNone/>
            </a:pPr>
            <a:r>
              <a:rPr lang="zh-CN" altLang="en-US" sz="2400" dirty="0"/>
              <a:t> </a:t>
            </a:r>
            <a:r>
              <a:rPr lang="zh-CN" altLang="en-US" sz="2400" dirty="0" smtClean="0"/>
              <a:t>   </a:t>
            </a:r>
            <a:r>
              <a:rPr lang="zh-CN" altLang="en-US" sz="2400" b="0" dirty="0" smtClean="0"/>
              <a:t> </a:t>
            </a:r>
            <a:r>
              <a:rPr lang="en-US" altLang="zh-CN" sz="2400" b="0" dirty="0" smtClean="0">
                <a:solidFill>
                  <a:srgbClr val="0066CC"/>
                </a:solidFill>
              </a:rPr>
              <a:t>The castle </a:t>
            </a:r>
            <a:r>
              <a:rPr lang="en-US" altLang="zh-CN" sz="2400" b="1" dirty="0" smtClean="0">
                <a:solidFill>
                  <a:srgbClr val="0066CC"/>
                </a:solidFill>
              </a:rPr>
              <a:t>dates back to </a:t>
            </a:r>
            <a:r>
              <a:rPr lang="en-US" altLang="zh-CN" sz="2400" b="0" dirty="0" smtClean="0">
                <a:solidFill>
                  <a:srgbClr val="0066CC"/>
                </a:solidFill>
              </a:rPr>
              <a:t>the 14th century.</a:t>
            </a:r>
            <a:endParaRPr lang="zh-CN" altLang="en-US" sz="2400" b="0" dirty="0" smtClean="0"/>
          </a:p>
          <a:p>
            <a:pPr marL="0" indent="0">
              <a:lnSpc>
                <a:spcPct val="115000"/>
              </a:lnSpc>
              <a:buNone/>
            </a:pPr>
            <a:r>
              <a:rPr lang="en-US" altLang="zh-CN" sz="2400" b="0" dirty="0" smtClean="0"/>
              <a:t>3. The history of the town </a:t>
            </a:r>
            <a:r>
              <a:rPr lang="en-US" altLang="zh-CN" sz="2400" b="1" dirty="0" smtClean="0"/>
              <a:t>dates back to </a:t>
            </a:r>
            <a:r>
              <a:rPr lang="en-US" altLang="zh-CN" sz="2400" b="0" dirty="0" smtClean="0"/>
              <a:t>the Middle Ages.</a:t>
            </a:r>
          </a:p>
          <a:p>
            <a:pPr marL="0" indent="0">
              <a:lnSpc>
                <a:spcPct val="115000"/>
              </a:lnSpc>
              <a:buNone/>
            </a:pPr>
            <a:r>
              <a:rPr lang="zh-CN" altLang="en-US" sz="2400" dirty="0">
                <a:solidFill>
                  <a:srgbClr val="0066CC"/>
                </a:solidFill>
              </a:rPr>
              <a:t> </a:t>
            </a:r>
            <a:r>
              <a:rPr lang="zh-CN" altLang="en-US" sz="2400" dirty="0" smtClean="0">
                <a:solidFill>
                  <a:srgbClr val="0066CC"/>
                </a:solidFill>
              </a:rPr>
              <a:t>    </a:t>
            </a:r>
            <a:r>
              <a:rPr lang="zh-CN" altLang="en-US" sz="2400" b="0" dirty="0" smtClean="0">
                <a:solidFill>
                  <a:srgbClr val="0066CC"/>
                </a:solidFill>
                <a:ea typeface="黑体" pitchFamily="49" charset="-122"/>
              </a:rPr>
              <a:t>这个城镇的历史可回溯到中世纪。</a:t>
            </a:r>
            <a:endParaRPr lang="en-US" altLang="zh-CN" sz="2400" b="0" dirty="0" smtClean="0">
              <a:ea typeface="黑体" pitchFamily="49" charset="-122"/>
            </a:endParaRPr>
          </a:p>
        </p:txBody>
      </p:sp>
      <p:pic>
        <p:nvPicPr>
          <p:cNvPr id="14"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15029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6842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6842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684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3" name="Rectangle 5"/>
          <p:cNvSpPr>
            <a:spLocks noGrp="1"/>
          </p:cNvSpPr>
          <p:nvPr>
            <p:ph type="title"/>
          </p:nvPr>
        </p:nvSpPr>
        <p:spPr>
          <a:xfrm>
            <a:off x="-3492896" y="1268760"/>
            <a:ext cx="10605864" cy="1143000"/>
          </a:xfrm>
        </p:spPr>
        <p:txBody>
          <a:bodyPr>
            <a:normAutofit/>
          </a:bodyPr>
          <a:lstStyle/>
          <a:p>
            <a:r>
              <a:rPr lang="en-US" altLang="zh-CN" sz="3200" b="1" dirty="0" smtClean="0"/>
              <a:t>get sb. out of </a:t>
            </a:r>
          </a:p>
        </p:txBody>
      </p:sp>
      <p:sp>
        <p:nvSpPr>
          <p:cNvPr id="1470471" name="Rectangle 7"/>
          <p:cNvSpPr>
            <a:spLocks noGrp="1" noChangeAspect="1"/>
          </p:cNvSpPr>
          <p:nvPr>
            <p:ph type="body" idx="1"/>
          </p:nvPr>
        </p:nvSpPr>
        <p:spPr>
          <a:xfrm>
            <a:off x="539552" y="2420888"/>
            <a:ext cx="7485062" cy="3700463"/>
          </a:xfrm>
        </p:spPr>
        <p:txBody>
          <a:bodyPr/>
          <a:lstStyle/>
          <a:p>
            <a:pPr marL="0" indent="0">
              <a:buNone/>
            </a:pPr>
            <a:r>
              <a:rPr lang="en-US" altLang="zh-CN" sz="2400" dirty="0" smtClean="0"/>
              <a:t>Work in pairs and translate the sentences.</a:t>
            </a:r>
          </a:p>
          <a:p>
            <a:pPr marL="0" indent="0">
              <a:buNone/>
            </a:pPr>
            <a:r>
              <a:rPr lang="en-US" altLang="zh-CN" sz="2400" b="0" dirty="0" smtClean="0"/>
              <a:t>1. </a:t>
            </a:r>
            <a:r>
              <a:rPr lang="zh-CN" altLang="en-US" sz="2400" b="0" dirty="0" smtClean="0">
                <a:ea typeface="黑体" pitchFamily="49" charset="-122"/>
              </a:rPr>
              <a:t>他帮我逃避出席那个婚礼。</a:t>
            </a:r>
            <a:endParaRPr lang="en-US" altLang="zh-CN" sz="2400" b="0" dirty="0" smtClean="0">
              <a:ea typeface="黑体" pitchFamily="49" charset="-122"/>
            </a:endParaRPr>
          </a:p>
          <a:p>
            <a:pPr marL="0" indent="0">
              <a:buNone/>
            </a:pPr>
            <a:r>
              <a:rPr lang="en-US" altLang="zh-CN" sz="2400" b="0" dirty="0" smtClean="0"/>
              <a:t>    </a:t>
            </a:r>
            <a:r>
              <a:rPr lang="en-US" altLang="zh-CN" sz="2400" b="0" dirty="0" smtClean="0">
                <a:solidFill>
                  <a:srgbClr val="0066CC"/>
                </a:solidFill>
              </a:rPr>
              <a:t>He </a:t>
            </a:r>
            <a:r>
              <a:rPr lang="en-US" altLang="zh-CN" sz="2400" b="1" dirty="0" smtClean="0">
                <a:solidFill>
                  <a:srgbClr val="0066CC"/>
                </a:solidFill>
              </a:rPr>
              <a:t>got me out of </a:t>
            </a:r>
            <a:r>
              <a:rPr lang="en-US" altLang="zh-CN" sz="2400" b="0" dirty="0" smtClean="0">
                <a:solidFill>
                  <a:srgbClr val="0066CC"/>
                </a:solidFill>
              </a:rPr>
              <a:t>going to that wedding.</a:t>
            </a:r>
            <a:endParaRPr lang="en-US" altLang="zh-CN" sz="2400" b="0" dirty="0" smtClean="0"/>
          </a:p>
          <a:p>
            <a:pPr marL="0" indent="0">
              <a:buNone/>
            </a:pPr>
            <a:r>
              <a:rPr lang="en-US" altLang="zh-CN" sz="2400" b="0" dirty="0" smtClean="0"/>
              <a:t>2. </a:t>
            </a:r>
            <a:r>
              <a:rPr lang="zh-CN" altLang="en-US" sz="2400" b="0" dirty="0" smtClean="0">
                <a:ea typeface="黑体" pitchFamily="49" charset="-122"/>
              </a:rPr>
              <a:t>凯西已经帮他改掉了这个坏习惯。</a:t>
            </a:r>
            <a:endParaRPr lang="en-US" altLang="zh-CN" sz="2400" b="0" dirty="0" smtClean="0">
              <a:ea typeface="黑体" pitchFamily="49" charset="-122"/>
            </a:endParaRPr>
          </a:p>
          <a:p>
            <a:pPr marL="0" indent="0">
              <a:buNone/>
            </a:pPr>
            <a:r>
              <a:rPr lang="en-US" altLang="zh-CN" sz="2400" dirty="0">
                <a:solidFill>
                  <a:srgbClr val="CC0000"/>
                </a:solidFill>
              </a:rPr>
              <a:t> </a:t>
            </a:r>
            <a:r>
              <a:rPr lang="en-US" altLang="zh-CN" sz="2400" dirty="0" smtClean="0">
                <a:solidFill>
                  <a:srgbClr val="CC0000"/>
                </a:solidFill>
              </a:rPr>
              <a:t>   </a:t>
            </a:r>
            <a:r>
              <a:rPr lang="en-US" altLang="zh-CN" sz="2400" b="0" dirty="0" smtClean="0">
                <a:solidFill>
                  <a:srgbClr val="0066CC"/>
                </a:solidFill>
              </a:rPr>
              <a:t>Cathy has </a:t>
            </a:r>
            <a:r>
              <a:rPr lang="en-US" altLang="zh-CN" sz="2400" b="1" dirty="0" smtClean="0">
                <a:solidFill>
                  <a:srgbClr val="0066CC"/>
                </a:solidFill>
              </a:rPr>
              <a:t>got him out of </a:t>
            </a:r>
            <a:r>
              <a:rPr lang="en-US" altLang="zh-CN" sz="2400" b="0" dirty="0" smtClean="0">
                <a:solidFill>
                  <a:srgbClr val="0066CC"/>
                </a:solidFill>
              </a:rPr>
              <a:t>the bad habit.</a:t>
            </a:r>
            <a:r>
              <a:rPr lang="en-US" altLang="zh-CN" sz="2400" dirty="0" smtClean="0">
                <a:solidFill>
                  <a:srgbClr val="0066CC"/>
                </a:solidFill>
              </a:rPr>
              <a:t> </a:t>
            </a:r>
            <a:endParaRPr lang="en-US" altLang="zh-CN" sz="2400" b="0" dirty="0" smtClean="0">
              <a:solidFill>
                <a:srgbClr val="0066CC"/>
              </a:solidFill>
            </a:endParaRPr>
          </a:p>
          <a:p>
            <a:pPr marL="0" indent="0">
              <a:buNone/>
            </a:pPr>
            <a:r>
              <a:rPr lang="en-US" altLang="zh-CN" sz="2400" b="0" dirty="0" smtClean="0"/>
              <a:t>3. </a:t>
            </a:r>
            <a:r>
              <a:rPr lang="zh-CN" altLang="en-US" sz="2400" b="0" dirty="0" smtClean="0">
                <a:ea typeface="黑体" pitchFamily="49" charset="-122"/>
              </a:rPr>
              <a:t>你能帮我逃过这次约会吗？</a:t>
            </a:r>
          </a:p>
          <a:p>
            <a:pPr marL="0" indent="0">
              <a:buNone/>
            </a:pPr>
            <a:r>
              <a:rPr lang="zh-CN" altLang="en-US" sz="2400" dirty="0">
                <a:ea typeface="黑体" pitchFamily="49" charset="-122"/>
              </a:rPr>
              <a:t> </a:t>
            </a:r>
            <a:r>
              <a:rPr lang="zh-CN" altLang="en-US" sz="2400" dirty="0" smtClean="0">
                <a:ea typeface="黑体" pitchFamily="49" charset="-122"/>
              </a:rPr>
              <a:t>    </a:t>
            </a:r>
            <a:r>
              <a:rPr lang="en-US" altLang="zh-CN" sz="2400" b="0" dirty="0" smtClean="0">
                <a:solidFill>
                  <a:srgbClr val="0066CC"/>
                </a:solidFill>
              </a:rPr>
              <a:t>Can you </a:t>
            </a:r>
            <a:r>
              <a:rPr lang="en-US" altLang="zh-CN" sz="2400" b="1" dirty="0" smtClean="0">
                <a:solidFill>
                  <a:srgbClr val="0066CC"/>
                </a:solidFill>
              </a:rPr>
              <a:t>get me out of </a:t>
            </a:r>
            <a:r>
              <a:rPr lang="en-US" altLang="zh-CN" sz="2400" b="0" dirty="0" smtClean="0">
                <a:solidFill>
                  <a:srgbClr val="0066CC"/>
                </a:solidFill>
              </a:rPr>
              <a:t>this appointment?</a:t>
            </a:r>
            <a:r>
              <a:rPr lang="en-US" altLang="zh-CN" sz="2400" dirty="0" smtClean="0">
                <a:solidFill>
                  <a:srgbClr val="0066CC"/>
                </a:solidFill>
              </a:rPr>
              <a:t> </a:t>
            </a:r>
            <a:r>
              <a:rPr lang="en-US" altLang="zh-CN" sz="2400" b="0" dirty="0" smtClean="0">
                <a:solidFill>
                  <a:srgbClr val="CC0000"/>
                </a:solidFill>
              </a:rPr>
              <a:t>       </a:t>
            </a:r>
            <a:endParaRPr lang="zh-CN" altLang="en-US" sz="2400" b="0" dirty="0" smtClean="0">
              <a:solidFill>
                <a:srgbClr val="CC0000"/>
              </a:solidFill>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851920" y="1655594"/>
            <a:ext cx="4098366" cy="523220"/>
          </a:xfrm>
          <a:prstGeom prst="rect">
            <a:avLst/>
          </a:prstGeom>
        </p:spPr>
        <p:txBody>
          <a:bodyPr wrap="none">
            <a:spAutoFit/>
          </a:bodyPr>
          <a:lstStyle/>
          <a:p>
            <a:r>
              <a:rPr lang="en-US" altLang="zh-CN" sz="2800" dirty="0"/>
              <a:t>to help sb. avoid doing </a:t>
            </a:r>
            <a:r>
              <a:rPr lang="en-US" altLang="zh-CN" sz="2800" dirty="0" err="1"/>
              <a:t>sth</a:t>
            </a:r>
            <a:r>
              <a:rPr lang="en-US" altLang="zh-CN" sz="2800" dirty="0"/>
              <a:t>.</a:t>
            </a:r>
          </a:p>
        </p:txBody>
      </p:sp>
      <p:pic>
        <p:nvPicPr>
          <p:cNvPr id="3" name="图片 2"/>
          <p:cNvPicPr>
            <a:picLocks noChangeAspect="1"/>
          </p:cNvPicPr>
          <p:nvPr/>
        </p:nvPicPr>
        <p:blipFill>
          <a:blip r:embed="rId4"/>
          <a:stretch>
            <a:fillRect/>
          </a:stretch>
        </p:blipFill>
        <p:spPr>
          <a:xfrm>
            <a:off x="6300192" y="3789040"/>
            <a:ext cx="2381250" cy="2799536"/>
          </a:xfrm>
          <a:prstGeom prst="rect">
            <a:avLst/>
          </a:prstGeom>
        </p:spPr>
      </p:pic>
    </p:spTree>
    <p:extLst>
      <p:ext uri="{BB962C8B-B14F-4D97-AF65-F5344CB8AC3E}">
        <p14:creationId xmlns:p14="http://schemas.microsoft.com/office/powerpoint/2010/main" val="39351304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7047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7047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704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7" name="Rectangle 5"/>
          <p:cNvSpPr>
            <a:spLocks noGrp="1"/>
          </p:cNvSpPr>
          <p:nvPr>
            <p:ph type="title"/>
          </p:nvPr>
        </p:nvSpPr>
        <p:spPr>
          <a:xfrm>
            <a:off x="201523" y="1196752"/>
            <a:ext cx="8229600" cy="1143000"/>
          </a:xfrm>
        </p:spPr>
        <p:txBody>
          <a:bodyPr>
            <a:normAutofit/>
          </a:bodyPr>
          <a:lstStyle/>
          <a:p>
            <a:pPr algn="l"/>
            <a:r>
              <a:rPr lang="en-US" altLang="zh-CN" sz="3200" b="1" dirty="0" smtClean="0"/>
              <a:t>take off </a:t>
            </a:r>
          </a:p>
        </p:txBody>
      </p:sp>
      <p:sp>
        <p:nvSpPr>
          <p:cNvPr id="105478" name="Rectangle 7"/>
          <p:cNvSpPr>
            <a:spLocks noGrp="1" noChangeAspect="1"/>
          </p:cNvSpPr>
          <p:nvPr>
            <p:ph type="body" sz="half" idx="1"/>
          </p:nvPr>
        </p:nvSpPr>
        <p:spPr>
          <a:xfrm>
            <a:off x="395536" y="2852936"/>
            <a:ext cx="4038600" cy="4525962"/>
          </a:xfrm>
        </p:spPr>
        <p:txBody>
          <a:bodyPr/>
          <a:lstStyle/>
          <a:p>
            <a:pPr marL="0" indent="0">
              <a:buNone/>
            </a:pPr>
            <a:r>
              <a:rPr lang="en-US" altLang="zh-CN" sz="2400" b="0" dirty="0" smtClean="0"/>
              <a:t>a. to leave a place suddenly</a:t>
            </a:r>
          </a:p>
          <a:p>
            <a:pPr marL="269875" indent="-269875">
              <a:buNone/>
            </a:pPr>
            <a:r>
              <a:rPr lang="en-US" altLang="zh-CN" sz="2400" b="0" dirty="0" smtClean="0"/>
              <a:t>b. to remove </a:t>
            </a:r>
            <a:r>
              <a:rPr lang="en-US" altLang="zh-CN" sz="2400" b="0" dirty="0" err="1" smtClean="0"/>
              <a:t>sth</a:t>
            </a:r>
            <a:r>
              <a:rPr lang="en-US" altLang="zh-CN" sz="2400" b="0" dirty="0" smtClean="0"/>
              <a:t>., </a:t>
            </a:r>
            <a:r>
              <a:rPr lang="en-US" altLang="zh-CN" sz="2400" b="0" dirty="0" err="1" smtClean="0"/>
              <a:t>esp</a:t>
            </a:r>
            <a:r>
              <a:rPr lang="en-US" altLang="zh-CN" sz="2400" b="0" dirty="0" smtClean="0"/>
              <a:t> a piece of clothing</a:t>
            </a:r>
          </a:p>
          <a:p>
            <a:pPr marL="269875" indent="-269875">
              <a:buNone/>
            </a:pPr>
            <a:r>
              <a:rPr lang="en-US" altLang="zh-CN" sz="2400" b="0" dirty="0" smtClean="0"/>
              <a:t>c. (of airplane) to leave the ground and start flying</a:t>
            </a:r>
          </a:p>
          <a:p>
            <a:pPr marL="269875" indent="-269875">
              <a:buNone/>
            </a:pPr>
            <a:r>
              <a:rPr lang="en-US" altLang="zh-CN" sz="2400" b="0" dirty="0" smtClean="0"/>
              <a:t>d. to copy the way someone speaks or behaves, in order to entertain people</a:t>
            </a:r>
          </a:p>
        </p:txBody>
      </p:sp>
      <p:sp>
        <p:nvSpPr>
          <p:cNvPr id="105479" name="Rectangle 11"/>
          <p:cNvSpPr>
            <a:spLocks noGrp="1" noChangeAspect="1"/>
          </p:cNvSpPr>
          <p:nvPr>
            <p:ph type="body" sz="half" idx="2"/>
          </p:nvPr>
        </p:nvSpPr>
        <p:spPr>
          <a:xfrm>
            <a:off x="4533968" y="2924944"/>
            <a:ext cx="4038600" cy="4525963"/>
          </a:xfrm>
        </p:spPr>
        <p:txBody>
          <a:bodyPr/>
          <a:lstStyle/>
          <a:p>
            <a:pPr marL="360363" indent="-360363">
              <a:buNone/>
            </a:pPr>
            <a:r>
              <a:rPr lang="en-US" altLang="zh-CN" sz="2400" b="0" dirty="0" smtClean="0"/>
              <a:t>1. Beth can </a:t>
            </a:r>
            <a:r>
              <a:rPr lang="en-US" altLang="zh-CN" sz="2400" b="1" dirty="0" smtClean="0"/>
              <a:t>take off </a:t>
            </a:r>
            <a:r>
              <a:rPr lang="en-US" altLang="zh-CN" sz="2400" b="0" dirty="0" smtClean="0"/>
              <a:t>Judy brilliantly.</a:t>
            </a:r>
          </a:p>
          <a:p>
            <a:pPr marL="269875" indent="-269875">
              <a:buNone/>
            </a:pPr>
            <a:r>
              <a:rPr lang="en-US" altLang="zh-CN" sz="2400" b="0" dirty="0" smtClean="0"/>
              <a:t>2. The plane will </a:t>
            </a:r>
            <a:r>
              <a:rPr lang="en-US" altLang="zh-CN" sz="2400" b="1" dirty="0" smtClean="0"/>
              <a:t>take off </a:t>
            </a:r>
            <a:r>
              <a:rPr lang="en-US" altLang="zh-CN" sz="2400" b="0" dirty="0" smtClean="0"/>
              <a:t>soon.</a:t>
            </a:r>
          </a:p>
          <a:p>
            <a:pPr marL="269875" indent="-269875">
              <a:buNone/>
            </a:pPr>
            <a:r>
              <a:rPr lang="en-US" altLang="zh-CN" sz="2400" b="0" dirty="0" smtClean="0"/>
              <a:t>3. He </a:t>
            </a:r>
            <a:r>
              <a:rPr lang="en-US" altLang="zh-CN" sz="2400" b="1" dirty="0" smtClean="0"/>
              <a:t>took off </a:t>
            </a:r>
            <a:r>
              <a:rPr lang="en-US" altLang="zh-CN" sz="2400" b="0" dirty="0" smtClean="0"/>
              <a:t>his raincoat and took out the key. </a:t>
            </a:r>
          </a:p>
          <a:p>
            <a:pPr marL="269875" indent="-269875">
              <a:buNone/>
            </a:pPr>
            <a:r>
              <a:rPr lang="en-US" altLang="zh-CN" sz="2400" b="0" dirty="0" smtClean="0"/>
              <a:t>4. At the sight of Maria, she </a:t>
            </a:r>
            <a:r>
              <a:rPr lang="en-US" altLang="zh-CN" sz="2400" b="1" dirty="0" smtClean="0"/>
              <a:t>took off </a:t>
            </a:r>
            <a:r>
              <a:rPr lang="en-US" altLang="zh-CN" sz="2400" b="0" dirty="0" smtClean="0"/>
              <a:t>as soon as possible.</a:t>
            </a:r>
            <a:br>
              <a:rPr lang="en-US" altLang="zh-CN" sz="2400" b="0" dirty="0" smtClean="0"/>
            </a:br>
            <a:endParaRPr lang="en-US" altLang="zh-CN" sz="2400" b="0" dirty="0" smtClean="0"/>
          </a:p>
        </p:txBody>
      </p:sp>
      <p:sp>
        <p:nvSpPr>
          <p:cNvPr id="1472524" name="Rectangle 12"/>
          <p:cNvSpPr>
            <a:spLocks noChangeArrowheads="1"/>
          </p:cNvSpPr>
          <p:nvPr/>
        </p:nvSpPr>
        <p:spPr bwMode="auto">
          <a:xfrm>
            <a:off x="4533968" y="6143067"/>
            <a:ext cx="36004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a:spcBef>
                <a:spcPct val="0"/>
              </a:spcBef>
              <a:buFontTx/>
              <a:buNone/>
            </a:pPr>
            <a:r>
              <a:rPr lang="en-US" altLang="zh-CN">
                <a:solidFill>
                  <a:srgbClr val="0066CC"/>
                </a:solidFill>
              </a:rPr>
              <a:t>4. a   3. b   2. c  1.d</a:t>
            </a:r>
          </a:p>
        </p:txBody>
      </p:sp>
      <p:sp>
        <p:nvSpPr>
          <p:cNvPr id="105482" name="Rectangle 13"/>
          <p:cNvSpPr>
            <a:spLocks noChangeArrowheads="1"/>
          </p:cNvSpPr>
          <p:nvPr/>
        </p:nvSpPr>
        <p:spPr bwMode="auto">
          <a:xfrm>
            <a:off x="251520" y="2204864"/>
            <a:ext cx="6015038"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dirty="0"/>
              <a:t>Work in pairs and match the meanings.</a:t>
            </a:r>
            <a:endParaRPr lang="zh-CN" altLang="en-US" dirty="0"/>
          </a:p>
        </p:txBody>
      </p:sp>
      <p:pic>
        <p:nvPicPr>
          <p:cNvPr id="11"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63712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2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25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435280" cy="1228998"/>
          </a:xfrm>
          <a:solidFill>
            <a:schemeClr val="tx1"/>
          </a:solidFill>
        </p:spPr>
        <p:txBody>
          <a:bodyPr/>
          <a:lstStyle/>
          <a:p>
            <a:endParaRPr lang="zh-CN" altLang="en-US" dirty="0"/>
          </a:p>
        </p:txBody>
      </p:sp>
      <p:pic>
        <p:nvPicPr>
          <p:cNvPr id="7171" name="Picture 3">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188641"/>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915817" y="1550105"/>
            <a:ext cx="5976663" cy="1938992"/>
          </a:xfrm>
          <a:prstGeom prst="rect">
            <a:avLst/>
          </a:prstGeom>
        </p:spPr>
        <p:txBody>
          <a:bodyPr wrap="square">
            <a:spAutoFit/>
          </a:bodyPr>
          <a:lstStyle/>
          <a:p>
            <a:r>
              <a:rPr lang="en-US" altLang="zh-CN" sz="2400" dirty="0" smtClean="0">
                <a:latin typeface="Times New Roman" panose="02020603050405020304" pitchFamily="18" charset="0"/>
                <a:cs typeface="Times New Roman" panose="02020603050405020304" pitchFamily="18" charset="0"/>
              </a:rPr>
              <a:t>“I </a:t>
            </a:r>
            <a:r>
              <a:rPr lang="en-US" altLang="zh-CN" sz="2400" dirty="0">
                <a:latin typeface="Times New Roman" panose="02020603050405020304" pitchFamily="18" charset="0"/>
                <a:cs typeface="Times New Roman" panose="02020603050405020304" pitchFamily="18" charset="0"/>
              </a:rPr>
              <a:t>have nothing to offer but blood, </a:t>
            </a:r>
            <a:r>
              <a:rPr lang="en-US" altLang="zh-CN" sz="2400" dirty="0" smtClean="0">
                <a:latin typeface="Times New Roman" panose="02020603050405020304" pitchFamily="18" charset="0"/>
                <a:cs typeface="Times New Roman" panose="02020603050405020304" pitchFamily="18" charset="0"/>
              </a:rPr>
              <a:t>toil, tears </a:t>
            </a:r>
            <a:r>
              <a:rPr lang="en-US" altLang="zh-CN" sz="2400" dirty="0">
                <a:latin typeface="Times New Roman" panose="02020603050405020304" pitchFamily="18" charset="0"/>
                <a:cs typeface="Times New Roman" panose="02020603050405020304" pitchFamily="18" charset="0"/>
              </a:rPr>
              <a:t>and sweat.” </a:t>
            </a:r>
            <a:r>
              <a:rPr lang="en-US" altLang="zh-CN" sz="2400" dirty="0" smtClean="0">
                <a:latin typeface="Times New Roman" panose="02020603050405020304" pitchFamily="18" charset="0"/>
                <a:cs typeface="Times New Roman" panose="02020603050405020304" pitchFamily="18" charset="0"/>
              </a:rPr>
              <a:t>(We </a:t>
            </a:r>
            <a:r>
              <a:rPr lang="en-US" altLang="zh-CN" sz="2400" dirty="0">
                <a:latin typeface="Times New Roman" panose="02020603050405020304" pitchFamily="18" charset="0"/>
                <a:cs typeface="Times New Roman" panose="02020603050405020304" pitchFamily="18" charset="0"/>
              </a:rPr>
              <a:t>have before us an ordeal of the most grievous kind. We have before us many, many months of struggle and suffering</a:t>
            </a:r>
            <a:r>
              <a:rPr lang="en-US" altLang="zh-CN" sz="2400" dirty="0" smtClean="0">
                <a:latin typeface="Times New Roman" panose="02020603050405020304" pitchFamily="18" charset="0"/>
                <a:cs typeface="Times New Roman" panose="02020603050405020304" pitchFamily="18" charset="0"/>
              </a:rPr>
              <a:t>.)</a:t>
            </a:r>
          </a:p>
          <a:p>
            <a:endParaRPr lang="en-US" altLang="zh-CN" sz="2400" dirty="0"/>
          </a:p>
        </p:txBody>
      </p:sp>
      <p:sp>
        <p:nvSpPr>
          <p:cNvPr id="5" name="矩形 4"/>
          <p:cNvSpPr/>
          <p:nvPr/>
        </p:nvSpPr>
        <p:spPr>
          <a:xfrm>
            <a:off x="452844" y="5413558"/>
            <a:ext cx="8043636" cy="1374735"/>
          </a:xfrm>
          <a:prstGeom prst="rect">
            <a:avLst/>
          </a:prstGeom>
        </p:spPr>
        <p:txBody>
          <a:bodyPr wrap="square">
            <a:spAutoFit/>
          </a:bodyPr>
          <a:lstStyle/>
          <a:p>
            <a:pPr>
              <a:lnSpc>
                <a:spcPts val="2500"/>
              </a:lnSpc>
            </a:pPr>
            <a:r>
              <a:rPr lang="en-US" altLang="zh-CN" sz="2400" dirty="0" smtClean="0">
                <a:latin typeface="Times New Roman" panose="02020603050405020304" pitchFamily="18" charset="0"/>
                <a:cs typeface="Times New Roman" panose="02020603050405020304" pitchFamily="18" charset="0"/>
              </a:rPr>
              <a:t>“You </a:t>
            </a:r>
            <a:r>
              <a:rPr lang="en-US" altLang="zh-CN" sz="2400" dirty="0">
                <a:latin typeface="Times New Roman" panose="02020603050405020304" pitchFamily="18" charset="0"/>
                <a:cs typeface="Times New Roman" panose="02020603050405020304" pitchFamily="18" charset="0"/>
              </a:rPr>
              <a:t>ask what is our aim? I can answer in one word: It is victory, victory at all costs, victory in spite of all terror, victory however long and hard the road may </a:t>
            </a:r>
            <a:r>
              <a:rPr lang="en-US" altLang="zh-CN" sz="2400" dirty="0" smtClean="0">
                <a:latin typeface="Times New Roman" panose="02020603050405020304" pitchFamily="18" charset="0"/>
                <a:cs typeface="Times New Roman" panose="02020603050405020304" pitchFamily="18" charset="0"/>
              </a:rPr>
              <a:t>be, (for </a:t>
            </a:r>
            <a:r>
              <a:rPr lang="en-US" altLang="zh-CN" sz="2400" dirty="0">
                <a:latin typeface="Times New Roman" panose="02020603050405020304" pitchFamily="18" charset="0"/>
                <a:cs typeface="Times New Roman" panose="02020603050405020304" pitchFamily="18" charset="0"/>
              </a:rPr>
              <a:t>without victory there is no </a:t>
            </a:r>
            <a:r>
              <a:rPr lang="en-US" altLang="zh-CN" sz="2400" dirty="0" smtClean="0">
                <a:latin typeface="Times New Roman" panose="02020603050405020304" pitchFamily="18" charset="0"/>
                <a:cs typeface="Times New Roman" panose="02020603050405020304" pitchFamily="18" charset="0"/>
              </a:rPr>
              <a:t>survival).”</a:t>
            </a:r>
            <a:endParaRPr lang="en-US" altLang="zh-CN" sz="2400" dirty="0">
              <a:latin typeface="Times New Roman" panose="02020603050405020304" pitchFamily="18" charset="0"/>
              <a:cs typeface="Times New Roman" panose="02020603050405020304" pitchFamily="18" charset="0"/>
            </a:endParaRPr>
          </a:p>
        </p:txBody>
      </p:sp>
      <p:sp>
        <p:nvSpPr>
          <p:cNvPr id="6" name="矩形 5"/>
          <p:cNvSpPr/>
          <p:nvPr/>
        </p:nvSpPr>
        <p:spPr>
          <a:xfrm>
            <a:off x="2915817" y="3140716"/>
            <a:ext cx="5976663" cy="2336537"/>
          </a:xfrm>
          <a:prstGeom prst="rect">
            <a:avLst/>
          </a:prstGeom>
        </p:spPr>
        <p:txBody>
          <a:bodyPr wrap="square">
            <a:spAutoFit/>
          </a:bodyPr>
          <a:lstStyle/>
          <a:p>
            <a:pPr>
              <a:lnSpc>
                <a:spcPts val="2500"/>
              </a:lnSpc>
            </a:pPr>
            <a:r>
              <a:rPr lang="en-US" altLang="zh-CN" sz="2400" dirty="0" smtClean="0">
                <a:latin typeface="Times New Roman" panose="02020603050405020304" pitchFamily="18" charset="0"/>
                <a:cs typeface="Times New Roman" panose="02020603050405020304" pitchFamily="18" charset="0"/>
              </a:rPr>
              <a:t>You ask </a:t>
            </a:r>
            <a:r>
              <a:rPr lang="en-US" altLang="zh-CN" sz="2400" dirty="0">
                <a:latin typeface="Times New Roman" panose="02020603050405020304" pitchFamily="18" charset="0"/>
                <a:cs typeface="Times New Roman" panose="02020603050405020304" pitchFamily="18" charset="0"/>
              </a:rPr>
              <a:t>what is our policy? I can say it is to wage war by sea, land and air, with all our might and with all our strength that God can give us; to wage war against a monstrous tyranny, never surpassed in the dark, lamentable catalogue of human crime.” </a:t>
            </a:r>
            <a:r>
              <a:rPr lang="en-US" altLang="zh-CN" sz="2400" dirty="0" smtClean="0">
                <a:latin typeface="Times New Roman" panose="02020603050405020304" pitchFamily="18" charset="0"/>
                <a:cs typeface="Times New Roman" panose="02020603050405020304" pitchFamily="18" charset="0"/>
              </a:rPr>
              <a:t>(That </a:t>
            </a:r>
            <a:r>
              <a:rPr lang="en-US" altLang="zh-CN" sz="2400" dirty="0">
                <a:latin typeface="Times New Roman" panose="02020603050405020304" pitchFamily="18" charset="0"/>
                <a:cs typeface="Times New Roman" panose="02020603050405020304" pitchFamily="18" charset="0"/>
              </a:rPr>
              <a:t>is our </a:t>
            </a:r>
            <a:r>
              <a:rPr lang="en-US" altLang="zh-CN" sz="2400" dirty="0" smtClean="0">
                <a:latin typeface="Times New Roman" panose="02020603050405020304" pitchFamily="18" charset="0"/>
                <a:cs typeface="Times New Roman" panose="02020603050405020304" pitchFamily="18" charset="0"/>
              </a:rPr>
              <a:t>policy).</a:t>
            </a:r>
            <a:endParaRPr lang="zh-CN" alt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097974" y="415988"/>
            <a:ext cx="6074426" cy="769441"/>
          </a:xfrm>
          <a:prstGeom prst="rect">
            <a:avLst/>
          </a:prstGeom>
          <a:noFill/>
        </p:spPr>
        <p:txBody>
          <a:bodyPr wrap="square" rtlCol="0">
            <a:spAutoFit/>
          </a:bodyPr>
          <a:lstStyle/>
          <a:p>
            <a:r>
              <a:rPr lang="en-US" altLang="zh-CN" sz="4400" b="1" dirty="0">
                <a:solidFill>
                  <a:schemeClr val="bg1"/>
                </a:solidFill>
              </a:rPr>
              <a:t>Text Comprehension</a:t>
            </a:r>
            <a:endParaRPr lang="zh-CN" altLang="en-US" sz="4400" b="1" dirty="0">
              <a:solidFill>
                <a:schemeClr val="bg1"/>
              </a:solidFill>
            </a:endParaRPr>
          </a:p>
        </p:txBody>
      </p:sp>
      <p:pic>
        <p:nvPicPr>
          <p:cNvPr id="8" name="图片 7">
            <a:hlinkClick r:id="rId6" action="ppaction://hlinksldjump"/>
          </p:cNvPr>
          <p:cNvPicPr>
            <a:picLocks noChangeAspect="1"/>
          </p:cNvPicPr>
          <p:nvPr/>
        </p:nvPicPr>
        <p:blipFill>
          <a:blip r:embed="rId7"/>
          <a:stretch>
            <a:fillRect/>
          </a:stretch>
        </p:blipFill>
        <p:spPr>
          <a:xfrm>
            <a:off x="329830" y="1687816"/>
            <a:ext cx="2421951" cy="3613392"/>
          </a:xfrm>
          <a:prstGeom prst="rect">
            <a:avLst/>
          </a:prstGeom>
        </p:spPr>
      </p:pic>
      <p:pic>
        <p:nvPicPr>
          <p:cNvPr id="10" name="Blood, Toil, Tears &amp; Sweat-Winston Churchil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92428" y="6394152"/>
            <a:ext cx="406400" cy="406400"/>
          </a:xfrm>
          <a:prstGeom prst="rect">
            <a:avLst/>
          </a:prstGeom>
        </p:spPr>
      </p:pic>
    </p:spTree>
    <p:extLst>
      <p:ext uri="{BB962C8B-B14F-4D97-AF65-F5344CB8AC3E}">
        <p14:creationId xmlns:p14="http://schemas.microsoft.com/office/powerpoint/2010/main" val="4222154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01123" fill="hold"/>
                                        <p:tgtEl>
                                          <p:spTgt spid="10"/>
                                        </p:tgtEl>
                                      </p:cBhvr>
                                    </p:cmd>
                                  </p:childTnLst>
                                </p:cTn>
                              </p:par>
                            </p:childTnLst>
                          </p:cTn>
                        </p:par>
                      </p:childTnLst>
                    </p:cTn>
                  </p:par>
                </p:childTnLst>
              </p:cTn>
              <p:nextCondLst>
                <p:cond evt="onClick" delay="0">
                  <p:tgtEl>
                    <p:spTgt spid="10"/>
                  </p:tgtEl>
                </p:cond>
              </p:nextCondLst>
            </p:seq>
            <p:audio>
              <p:cMediaNode vol="80000" mute="1">
                <p:cTn id="23" fill="hold" display="0">
                  <p:stCondLst>
                    <p:cond delay="indefinite"/>
                  </p:stCondLst>
                  <p:endCondLst>
                    <p:cond evt="onStopAudio" delay="0">
                      <p:tgtEl>
                        <p:sldTgt/>
                      </p:tgtEl>
                    </p:cond>
                  </p:endCondLst>
                </p:cTn>
                <p:tgtEl>
                  <p:spTgt spid="10"/>
                </p:tgtEl>
              </p:cMediaNode>
            </p:audio>
          </p:childTnLst>
        </p:cTn>
      </p:par>
    </p:tnLst>
    <p:bldLst>
      <p:bldP spid="4" grpId="0"/>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501" name="Rectangle 5"/>
          <p:cNvSpPr>
            <a:spLocks noGrp="1"/>
          </p:cNvSpPr>
          <p:nvPr>
            <p:ph type="title"/>
          </p:nvPr>
        </p:nvSpPr>
        <p:spPr>
          <a:xfrm>
            <a:off x="181674" y="1196752"/>
            <a:ext cx="6501408" cy="1143000"/>
          </a:xfrm>
        </p:spPr>
        <p:txBody>
          <a:bodyPr>
            <a:normAutofit/>
          </a:bodyPr>
          <a:lstStyle/>
          <a:p>
            <a:pPr algn="l"/>
            <a:r>
              <a:rPr lang="en-US" altLang="zh-CN" sz="3200" b="1" dirty="0" smtClean="0"/>
              <a:t>sit out </a:t>
            </a:r>
          </a:p>
        </p:txBody>
      </p:sp>
      <p:sp>
        <p:nvSpPr>
          <p:cNvPr id="106502" name="Rectangle 11"/>
          <p:cNvSpPr>
            <a:spLocks noGrp="1" noChangeAspect="1"/>
          </p:cNvSpPr>
          <p:nvPr>
            <p:ph type="body" idx="1"/>
          </p:nvPr>
        </p:nvSpPr>
        <p:spPr>
          <a:xfrm>
            <a:off x="395536" y="2132856"/>
            <a:ext cx="8229600" cy="4525963"/>
          </a:xfrm>
        </p:spPr>
        <p:txBody>
          <a:bodyPr/>
          <a:lstStyle/>
          <a:p>
            <a:pPr marL="457200" indent="-457200">
              <a:lnSpc>
                <a:spcPct val="90000"/>
              </a:lnSpc>
              <a:buFont typeface="Arial" pitchFamily="34" charset="0"/>
              <a:buAutoNum type="alphaLcPeriod"/>
              <a:defRPr/>
            </a:pPr>
            <a:r>
              <a:rPr lang="en-US" altLang="zh-CN" sz="2400" b="0" dirty="0" smtClean="0"/>
              <a:t>to stop doing </a:t>
            </a:r>
            <a:r>
              <a:rPr lang="en-US" altLang="zh-CN" sz="2400" b="0" dirty="0" err="1" smtClean="0"/>
              <a:t>sth</a:t>
            </a:r>
            <a:r>
              <a:rPr lang="en-US" altLang="zh-CN" sz="2400" b="0" dirty="0" smtClean="0"/>
              <a:t>. for a period of time  </a:t>
            </a:r>
            <a:r>
              <a:rPr lang="zh-CN" altLang="en-US" sz="2400" dirty="0" smtClean="0"/>
              <a:t>坐</a:t>
            </a:r>
            <a:r>
              <a:rPr lang="zh-CN" altLang="en-US" sz="2400" dirty="0"/>
              <a:t>在一旁不参加 </a:t>
            </a:r>
            <a:endParaRPr lang="en-US" altLang="zh-CN" sz="2400" b="0" dirty="0" smtClean="0"/>
          </a:p>
          <a:p>
            <a:pPr marL="457200" indent="-457200">
              <a:lnSpc>
                <a:spcPct val="90000"/>
              </a:lnSpc>
              <a:buFont typeface="Arial" pitchFamily="34" charset="0"/>
              <a:buAutoNum type="alphaLcPeriod"/>
              <a:defRPr/>
            </a:pPr>
            <a:r>
              <a:rPr lang="en-US" altLang="zh-CN" sz="2400" b="0" dirty="0" smtClean="0"/>
              <a:t>to stay until the end of </a:t>
            </a:r>
            <a:r>
              <a:rPr lang="en-US" altLang="zh-CN" sz="2400" b="0" dirty="0" err="1" smtClean="0"/>
              <a:t>sth</a:t>
            </a:r>
            <a:r>
              <a:rPr lang="en-US" altLang="zh-CN" sz="2400" b="0" dirty="0" smtClean="0"/>
              <a:t>., </a:t>
            </a:r>
            <a:r>
              <a:rPr lang="en-US" altLang="zh-CN" sz="2400" b="0" dirty="0" err="1" smtClean="0"/>
              <a:t>esp</a:t>
            </a:r>
            <a:r>
              <a:rPr lang="en-US" altLang="zh-CN" sz="2400" b="0" dirty="0" smtClean="0"/>
              <a:t> if you are not enjoying it</a:t>
            </a:r>
          </a:p>
          <a:p>
            <a:pPr marL="0" indent="0">
              <a:lnSpc>
                <a:spcPct val="90000"/>
              </a:lnSpc>
              <a:buNone/>
              <a:defRPr/>
            </a:pPr>
            <a:r>
              <a:rPr lang="zh-CN" altLang="en-US" sz="2400" dirty="0" smtClean="0"/>
              <a:t>       一直</a:t>
            </a:r>
            <a:r>
              <a:rPr lang="zh-CN" altLang="en-US" sz="2400" dirty="0"/>
              <a:t>坐到（不愉快之事）结束</a:t>
            </a:r>
          </a:p>
          <a:p>
            <a:pPr marL="0" indent="0">
              <a:lnSpc>
                <a:spcPct val="90000"/>
              </a:lnSpc>
              <a:buNone/>
              <a:defRPr/>
            </a:pPr>
            <a:endParaRPr lang="en-US" altLang="zh-CN" sz="2400" dirty="0" smtClean="0"/>
          </a:p>
          <a:p>
            <a:pPr marL="0" indent="0">
              <a:lnSpc>
                <a:spcPct val="90000"/>
              </a:lnSpc>
              <a:buNone/>
              <a:defRPr/>
            </a:pPr>
            <a:r>
              <a:rPr lang="en-US" altLang="zh-CN" sz="2400" dirty="0" smtClean="0"/>
              <a:t>Work in pairs and match the meanings with the sentences. </a:t>
            </a:r>
            <a:endParaRPr lang="en-US" altLang="zh-CN" sz="2400" b="0" dirty="0" smtClean="0"/>
          </a:p>
          <a:p>
            <a:pPr marL="0" indent="0">
              <a:lnSpc>
                <a:spcPct val="90000"/>
              </a:lnSpc>
              <a:buNone/>
              <a:defRPr/>
            </a:pPr>
            <a:r>
              <a:rPr lang="en-US" altLang="zh-CN" sz="2400" b="0" dirty="0" smtClean="0"/>
              <a:t>1. I’m tired, so I think I’ll </a:t>
            </a:r>
            <a:r>
              <a:rPr lang="en-US" altLang="zh-CN" sz="2400" b="1" dirty="0" smtClean="0"/>
              <a:t>sit out </a:t>
            </a:r>
            <a:r>
              <a:rPr lang="en-US" altLang="zh-CN" sz="2400" b="0" dirty="0" smtClean="0"/>
              <a:t>the next dance.</a:t>
            </a:r>
          </a:p>
          <a:p>
            <a:pPr marL="0" indent="0">
              <a:lnSpc>
                <a:spcPct val="90000"/>
              </a:lnSpc>
              <a:buNone/>
              <a:defRPr/>
            </a:pPr>
            <a:r>
              <a:rPr lang="en-US" altLang="zh-CN" sz="2400" b="0" dirty="0" smtClean="0"/>
              <a:t>2. We decided to </a:t>
            </a:r>
            <a:r>
              <a:rPr lang="en-US" altLang="zh-CN" sz="2400" b="1" dirty="0" smtClean="0"/>
              <a:t>sit out </a:t>
            </a:r>
            <a:r>
              <a:rPr lang="en-US" altLang="zh-CN" sz="2400" b="0" dirty="0" smtClean="0"/>
              <a:t>the lecture instead of leaving early.</a:t>
            </a:r>
          </a:p>
          <a:p>
            <a:pPr marL="269875" indent="-269875">
              <a:lnSpc>
                <a:spcPct val="90000"/>
              </a:lnSpc>
              <a:buNone/>
              <a:defRPr/>
            </a:pPr>
            <a:r>
              <a:rPr lang="en-US" altLang="zh-CN" sz="2400" b="0" dirty="0" smtClean="0"/>
              <a:t>3. The player will </a:t>
            </a:r>
            <a:r>
              <a:rPr lang="en-US" altLang="zh-CN" sz="2400" b="1" dirty="0" smtClean="0"/>
              <a:t>sit out </a:t>
            </a:r>
            <a:r>
              <a:rPr lang="en-US" altLang="zh-CN" sz="2400" b="0" dirty="0" smtClean="0"/>
              <a:t>the World Champions as a result of serious injury.</a:t>
            </a:r>
            <a:r>
              <a:rPr lang="zh-CN" altLang="en-US" sz="2400" b="0" dirty="0" smtClean="0"/>
              <a:t> </a:t>
            </a:r>
          </a:p>
          <a:p>
            <a:pPr marL="0" indent="0">
              <a:lnSpc>
                <a:spcPct val="90000"/>
              </a:lnSpc>
              <a:buNone/>
              <a:defRPr/>
            </a:pPr>
            <a:r>
              <a:rPr lang="en-US" altLang="zh-CN" sz="2400" b="0" dirty="0" smtClean="0"/>
              <a:t>4. I know it’s boring, but we’re just going to have to </a:t>
            </a:r>
            <a:r>
              <a:rPr lang="en-US" altLang="zh-CN" sz="2400" b="1" dirty="0" smtClean="0"/>
              <a:t>sit </a:t>
            </a:r>
            <a:r>
              <a:rPr lang="en-US" altLang="zh-CN" sz="2400" dirty="0" smtClean="0"/>
              <a:t>it</a:t>
            </a:r>
            <a:r>
              <a:rPr lang="en-US" altLang="zh-CN" sz="2400" b="1" dirty="0" smtClean="0"/>
              <a:t> out</a:t>
            </a:r>
            <a:r>
              <a:rPr lang="en-US" altLang="zh-CN" sz="2400" b="0" dirty="0" smtClean="0"/>
              <a:t>.        </a:t>
            </a:r>
          </a:p>
        </p:txBody>
      </p:sp>
      <p:pic>
        <p:nvPicPr>
          <p:cNvPr id="14"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956376" y="4395837"/>
            <a:ext cx="494046" cy="584775"/>
          </a:xfrm>
          <a:prstGeom prst="rect">
            <a:avLst/>
          </a:prstGeom>
        </p:spPr>
        <p:txBody>
          <a:bodyPr wrap="none">
            <a:spAutoFit/>
          </a:bodyPr>
          <a:lstStyle/>
          <a:p>
            <a:r>
              <a:rPr lang="en-US" altLang="zh-CN" sz="3200" dirty="0">
                <a:solidFill>
                  <a:srgbClr val="0066CC"/>
                </a:solidFill>
              </a:rPr>
              <a:t>b</a:t>
            </a:r>
            <a:r>
              <a:rPr lang="en-US" altLang="zh-CN" sz="3200" dirty="0" smtClean="0">
                <a:solidFill>
                  <a:srgbClr val="0066CC"/>
                </a:solidFill>
              </a:rPr>
              <a:t> </a:t>
            </a:r>
            <a:endParaRPr lang="zh-CN" altLang="en-US" sz="3200" dirty="0"/>
          </a:p>
        </p:txBody>
      </p:sp>
      <p:sp>
        <p:nvSpPr>
          <p:cNvPr id="3" name="矩形 2"/>
          <p:cNvSpPr/>
          <p:nvPr/>
        </p:nvSpPr>
        <p:spPr>
          <a:xfrm>
            <a:off x="6445677" y="4005064"/>
            <a:ext cx="474810" cy="584775"/>
          </a:xfrm>
          <a:prstGeom prst="rect">
            <a:avLst/>
          </a:prstGeom>
        </p:spPr>
        <p:txBody>
          <a:bodyPr wrap="none">
            <a:spAutoFit/>
          </a:bodyPr>
          <a:lstStyle/>
          <a:p>
            <a:r>
              <a:rPr lang="en-US" altLang="zh-CN" sz="3200" dirty="0">
                <a:solidFill>
                  <a:srgbClr val="0066CC"/>
                </a:solidFill>
              </a:rPr>
              <a:t>a </a:t>
            </a:r>
            <a:endParaRPr lang="zh-CN" altLang="en-US" sz="3200" dirty="0"/>
          </a:p>
        </p:txBody>
      </p:sp>
      <p:sp>
        <p:nvSpPr>
          <p:cNvPr id="8" name="矩形 7"/>
          <p:cNvSpPr/>
          <p:nvPr/>
        </p:nvSpPr>
        <p:spPr>
          <a:xfrm>
            <a:off x="5220072" y="5229200"/>
            <a:ext cx="494046" cy="584775"/>
          </a:xfrm>
          <a:prstGeom prst="rect">
            <a:avLst/>
          </a:prstGeom>
        </p:spPr>
        <p:txBody>
          <a:bodyPr wrap="none">
            <a:spAutoFit/>
          </a:bodyPr>
          <a:lstStyle/>
          <a:p>
            <a:r>
              <a:rPr lang="en-US" altLang="zh-CN" sz="3200" dirty="0">
                <a:solidFill>
                  <a:srgbClr val="0066CC"/>
                </a:solidFill>
              </a:rPr>
              <a:t>b</a:t>
            </a:r>
            <a:r>
              <a:rPr lang="en-US" altLang="zh-CN" sz="3200" dirty="0" smtClean="0">
                <a:solidFill>
                  <a:srgbClr val="0066CC"/>
                </a:solidFill>
              </a:rPr>
              <a:t> </a:t>
            </a:r>
            <a:endParaRPr lang="zh-CN" altLang="en-US" sz="3200" dirty="0"/>
          </a:p>
        </p:txBody>
      </p:sp>
      <p:sp>
        <p:nvSpPr>
          <p:cNvPr id="9" name="矩形 8"/>
          <p:cNvSpPr/>
          <p:nvPr/>
        </p:nvSpPr>
        <p:spPr>
          <a:xfrm>
            <a:off x="7987052" y="5620688"/>
            <a:ext cx="494046" cy="584775"/>
          </a:xfrm>
          <a:prstGeom prst="rect">
            <a:avLst/>
          </a:prstGeom>
        </p:spPr>
        <p:txBody>
          <a:bodyPr wrap="none">
            <a:spAutoFit/>
          </a:bodyPr>
          <a:lstStyle/>
          <a:p>
            <a:r>
              <a:rPr lang="en-US" altLang="zh-CN" sz="3200" dirty="0">
                <a:solidFill>
                  <a:srgbClr val="0066CC"/>
                </a:solidFill>
              </a:rPr>
              <a:t>b</a:t>
            </a:r>
            <a:r>
              <a:rPr lang="en-US" altLang="zh-CN" sz="3200" dirty="0" smtClean="0">
                <a:solidFill>
                  <a:srgbClr val="0066CC"/>
                </a:solidFill>
              </a:rPr>
              <a:t> </a:t>
            </a:r>
            <a:endParaRPr lang="zh-CN" altLang="en-US" sz="3200" dirty="0"/>
          </a:p>
        </p:txBody>
      </p:sp>
    </p:spTree>
    <p:extLst>
      <p:ext uri="{BB962C8B-B14F-4D97-AF65-F5344CB8AC3E}">
        <p14:creationId xmlns:p14="http://schemas.microsoft.com/office/powerpoint/2010/main" val="3199932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5" name="Rectangle 5"/>
          <p:cNvSpPr>
            <a:spLocks noGrp="1"/>
          </p:cNvSpPr>
          <p:nvPr>
            <p:ph type="title"/>
          </p:nvPr>
        </p:nvSpPr>
        <p:spPr>
          <a:xfrm>
            <a:off x="216788" y="1196752"/>
            <a:ext cx="8229600" cy="1143000"/>
          </a:xfrm>
        </p:spPr>
        <p:txBody>
          <a:bodyPr>
            <a:normAutofit/>
          </a:bodyPr>
          <a:lstStyle/>
          <a:p>
            <a:pPr algn="l"/>
            <a:r>
              <a:rPr lang="en-US" altLang="zh-CN" sz="3200" b="1" dirty="0" smtClean="0"/>
              <a:t>lay down </a:t>
            </a:r>
          </a:p>
        </p:txBody>
      </p:sp>
      <p:sp>
        <p:nvSpPr>
          <p:cNvPr id="107526" name="Rectangle 7"/>
          <p:cNvSpPr>
            <a:spLocks noGrp="1" noChangeAspect="1"/>
          </p:cNvSpPr>
          <p:nvPr>
            <p:ph type="body" sz="half" idx="1"/>
          </p:nvPr>
        </p:nvSpPr>
        <p:spPr>
          <a:xfrm>
            <a:off x="533400" y="3068960"/>
            <a:ext cx="4038600" cy="4525963"/>
          </a:xfrm>
        </p:spPr>
        <p:txBody>
          <a:bodyPr/>
          <a:lstStyle/>
          <a:p>
            <a:pPr marL="269875" indent="-269875">
              <a:buNone/>
            </a:pPr>
            <a:r>
              <a:rPr lang="en-US" altLang="zh-CN" sz="2400" b="0" dirty="0" smtClean="0"/>
              <a:t>a. to put </a:t>
            </a:r>
            <a:r>
              <a:rPr lang="en-US" altLang="zh-CN" sz="2400" b="0" dirty="0" err="1" smtClean="0"/>
              <a:t>sth</a:t>
            </a:r>
            <a:r>
              <a:rPr lang="en-US" altLang="zh-CN" sz="2400" b="0" dirty="0" smtClean="0"/>
              <a:t>. down to show you are finished with it</a:t>
            </a:r>
          </a:p>
          <a:p>
            <a:pPr marL="269875" indent="-269875">
              <a:buNone/>
            </a:pPr>
            <a:r>
              <a:rPr lang="en-US" altLang="zh-CN" sz="2400" b="0" dirty="0" smtClean="0"/>
              <a:t>b. to state officially what someone must do or how they must do it</a:t>
            </a:r>
          </a:p>
        </p:txBody>
      </p:sp>
      <p:sp>
        <p:nvSpPr>
          <p:cNvPr id="107527" name="Rectangle 11"/>
          <p:cNvSpPr>
            <a:spLocks noGrp="1" noChangeAspect="1"/>
          </p:cNvSpPr>
          <p:nvPr>
            <p:ph type="body" sz="half" idx="2"/>
          </p:nvPr>
        </p:nvSpPr>
        <p:spPr>
          <a:xfrm>
            <a:off x="4569083" y="2647280"/>
            <a:ext cx="4038600" cy="3302000"/>
          </a:xfrm>
        </p:spPr>
        <p:txBody>
          <a:bodyPr/>
          <a:lstStyle/>
          <a:p>
            <a:pPr marL="0" indent="0"/>
            <a:endParaRPr lang="en-US" altLang="zh-CN" sz="2400" b="0" dirty="0" smtClean="0"/>
          </a:p>
          <a:p>
            <a:pPr marL="360363" indent="-360363">
              <a:buNone/>
            </a:pPr>
            <a:r>
              <a:rPr lang="en-US" altLang="zh-CN" sz="2400" b="0" dirty="0" smtClean="0"/>
              <a:t>1. Please stop writing and </a:t>
            </a:r>
            <a:r>
              <a:rPr lang="en-US" altLang="zh-CN" sz="2400" b="1" dirty="0" smtClean="0"/>
              <a:t>lay down</a:t>
            </a:r>
            <a:r>
              <a:rPr lang="en-US" altLang="zh-CN" sz="2400" b="0" dirty="0" smtClean="0"/>
              <a:t> your pencils.</a:t>
            </a:r>
          </a:p>
          <a:p>
            <a:pPr marL="360363" indent="-360363">
              <a:buNone/>
            </a:pPr>
            <a:r>
              <a:rPr lang="en-US" altLang="zh-CN" sz="2400" b="0" dirty="0" smtClean="0"/>
              <a:t>2. The EU has </a:t>
            </a:r>
            <a:r>
              <a:rPr lang="en-US" altLang="zh-CN" sz="2400" b="1" dirty="0" smtClean="0"/>
              <a:t>laid down </a:t>
            </a:r>
            <a:r>
              <a:rPr lang="en-US" altLang="zh-CN" sz="2400" b="0" dirty="0" smtClean="0"/>
              <a:t>tough standards for water quality.</a:t>
            </a:r>
          </a:p>
          <a:p>
            <a:pPr marL="0" indent="0">
              <a:buNone/>
            </a:pPr>
            <a:r>
              <a:rPr lang="en-US" altLang="zh-CN" sz="2400" b="0" dirty="0" smtClean="0"/>
              <a:t>3. They </a:t>
            </a:r>
            <a:r>
              <a:rPr lang="en-US" altLang="zh-CN" sz="2400" b="1" dirty="0" smtClean="0"/>
              <a:t>laid down </a:t>
            </a:r>
            <a:r>
              <a:rPr lang="en-US" altLang="zh-CN" sz="2400" b="0" dirty="0" smtClean="0"/>
              <a:t>their arms.</a:t>
            </a:r>
          </a:p>
          <a:p>
            <a:pPr marL="0" indent="0"/>
            <a:endParaRPr lang="en-US" altLang="zh-CN" sz="2400" b="0" dirty="0" smtClean="0"/>
          </a:p>
        </p:txBody>
      </p:sp>
      <p:sp>
        <p:nvSpPr>
          <p:cNvPr id="1474572" name="Rectangle 12"/>
          <p:cNvSpPr>
            <a:spLocks noChangeArrowheads="1"/>
          </p:cNvSpPr>
          <p:nvPr/>
        </p:nvSpPr>
        <p:spPr bwMode="auto">
          <a:xfrm>
            <a:off x="720750" y="5949280"/>
            <a:ext cx="3448050" cy="46196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FF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dirty="0">
                <a:solidFill>
                  <a:srgbClr val="0066CC"/>
                </a:solidFill>
              </a:rPr>
              <a:t>1.a          2.  b         3. a</a:t>
            </a:r>
            <a:endParaRPr lang="zh-CN" altLang="en-US" dirty="0">
              <a:solidFill>
                <a:srgbClr val="0066CC"/>
              </a:solidFill>
            </a:endParaRPr>
          </a:p>
        </p:txBody>
      </p:sp>
      <p:sp>
        <p:nvSpPr>
          <p:cNvPr id="107530" name="Rectangle 13"/>
          <p:cNvSpPr>
            <a:spLocks noChangeArrowheads="1"/>
          </p:cNvSpPr>
          <p:nvPr/>
        </p:nvSpPr>
        <p:spPr bwMode="auto">
          <a:xfrm>
            <a:off x="251520" y="2276872"/>
            <a:ext cx="60134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dirty="0"/>
              <a:t>Work in pairs and match the meanings.</a:t>
            </a:r>
            <a:endParaRPr lang="zh-CN" altLang="en-US" dirty="0"/>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143" y="5445224"/>
            <a:ext cx="3532540" cy="1287487"/>
          </a:xfrm>
          <a:prstGeom prst="rect">
            <a:avLst/>
          </a:prstGeom>
        </p:spPr>
      </p:pic>
    </p:spTree>
    <p:extLst>
      <p:ext uri="{BB962C8B-B14F-4D97-AF65-F5344CB8AC3E}">
        <p14:creationId xmlns:p14="http://schemas.microsoft.com/office/powerpoint/2010/main" val="21334439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72"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9" name="Rectangle 5"/>
          <p:cNvSpPr>
            <a:spLocks noGrp="1"/>
          </p:cNvSpPr>
          <p:nvPr>
            <p:ph type="title"/>
          </p:nvPr>
        </p:nvSpPr>
        <p:spPr>
          <a:xfrm>
            <a:off x="251520" y="1124744"/>
            <a:ext cx="8229600" cy="1143000"/>
          </a:xfrm>
        </p:spPr>
        <p:txBody>
          <a:bodyPr>
            <a:normAutofit/>
          </a:bodyPr>
          <a:lstStyle/>
          <a:p>
            <a:pPr algn="l"/>
            <a:r>
              <a:rPr lang="en-US" altLang="zh-CN" sz="3200" b="1" dirty="0" smtClean="0"/>
              <a:t>sum up </a:t>
            </a:r>
          </a:p>
        </p:txBody>
      </p:sp>
      <p:sp>
        <p:nvSpPr>
          <p:cNvPr id="108550" name="Rectangle 7"/>
          <p:cNvSpPr>
            <a:spLocks noGrp="1" noChangeAspect="1"/>
          </p:cNvSpPr>
          <p:nvPr>
            <p:ph type="body" idx="1"/>
          </p:nvPr>
        </p:nvSpPr>
        <p:spPr>
          <a:xfrm>
            <a:off x="539552" y="2132842"/>
            <a:ext cx="8229600" cy="4525962"/>
          </a:xfrm>
        </p:spPr>
        <p:txBody>
          <a:bodyPr/>
          <a:lstStyle/>
          <a:p>
            <a:pPr marL="0" indent="0">
              <a:buNone/>
            </a:pPr>
            <a:r>
              <a:rPr lang="en-US" altLang="zh-CN" sz="2400" b="0" dirty="0" smtClean="0"/>
              <a:t>a. to give a summary of </a:t>
            </a:r>
            <a:r>
              <a:rPr lang="en-US" altLang="zh-CN" sz="2400" b="0" dirty="0" err="1" smtClean="0"/>
              <a:t>sth</a:t>
            </a:r>
            <a:r>
              <a:rPr lang="en-US" altLang="zh-CN" sz="2400" b="0" dirty="0" smtClean="0"/>
              <a:t>.</a:t>
            </a:r>
          </a:p>
          <a:p>
            <a:pPr marL="0" indent="0">
              <a:buNone/>
            </a:pPr>
            <a:r>
              <a:rPr lang="en-US" altLang="zh-CN" sz="2400" b="0" dirty="0" smtClean="0"/>
              <a:t>b. to make a judgment about what someone or </a:t>
            </a:r>
            <a:r>
              <a:rPr lang="en-US" altLang="zh-CN" sz="2400" b="0" dirty="0" err="1" smtClean="0"/>
              <a:t>sth</a:t>
            </a:r>
            <a:r>
              <a:rPr lang="en-US" altLang="zh-CN" sz="2400" b="0" dirty="0" smtClean="0"/>
              <a:t>. is like   </a:t>
            </a:r>
          </a:p>
          <a:p>
            <a:pPr marL="0" indent="0">
              <a:buNone/>
            </a:pPr>
            <a:endParaRPr lang="en-US" altLang="zh-CN" sz="2400" b="0" dirty="0" smtClean="0"/>
          </a:p>
          <a:p>
            <a:pPr marL="0" indent="0">
              <a:buNone/>
            </a:pPr>
            <a:r>
              <a:rPr lang="en-US" altLang="zh-CN" sz="2400" b="1" dirty="0" smtClean="0"/>
              <a:t>Work in pairs and answer the questions.</a:t>
            </a:r>
          </a:p>
          <a:p>
            <a:pPr marL="0" indent="0">
              <a:buNone/>
            </a:pPr>
            <a:r>
              <a:rPr lang="en-US" altLang="zh-CN" sz="2400" b="0" dirty="0" smtClean="0"/>
              <a:t>1. We have to </a:t>
            </a:r>
            <a:r>
              <a:rPr lang="en-US" altLang="zh-CN" sz="2400" b="1" dirty="0" smtClean="0"/>
              <a:t>sum up </a:t>
            </a:r>
            <a:r>
              <a:rPr lang="en-US" altLang="zh-CN" sz="2400" b="0" dirty="0" smtClean="0"/>
              <a:t>the costs of production.</a:t>
            </a:r>
            <a:r>
              <a:rPr lang="en-US" altLang="zh-CN" sz="2400" dirty="0" smtClean="0"/>
              <a:t> </a:t>
            </a:r>
          </a:p>
          <a:p>
            <a:pPr marL="0" indent="0">
              <a:buNone/>
            </a:pPr>
            <a:r>
              <a:rPr lang="en-US" altLang="zh-CN" sz="2400" b="0" dirty="0" smtClean="0"/>
              <a:t>2. Let’s </a:t>
            </a:r>
            <a:r>
              <a:rPr lang="en-US" altLang="zh-CN" sz="2400" b="1" dirty="0" smtClean="0"/>
              <a:t>sum up </a:t>
            </a:r>
            <a:r>
              <a:rPr lang="en-US" altLang="zh-CN" sz="2400" b="0" dirty="0" smtClean="0"/>
              <a:t>our experience before going on.</a:t>
            </a:r>
            <a:r>
              <a:rPr lang="en-US" altLang="zh-CN" sz="2400" dirty="0" smtClean="0"/>
              <a:t> </a:t>
            </a:r>
          </a:p>
          <a:p>
            <a:pPr marL="0" indent="0">
              <a:buNone/>
            </a:pPr>
            <a:r>
              <a:rPr lang="en-US" altLang="zh-CN" sz="2400" b="0" dirty="0" smtClean="0"/>
              <a:t>3. Her reply seemed to </a:t>
            </a:r>
            <a:r>
              <a:rPr lang="en-US" altLang="zh-CN" sz="2400" b="1" dirty="0" smtClean="0"/>
              <a:t>sum up </a:t>
            </a:r>
            <a:r>
              <a:rPr lang="en-US" altLang="zh-CN" sz="2400" b="0" dirty="0" smtClean="0"/>
              <a:t>the attitude of all the refugees. </a:t>
            </a:r>
            <a:endParaRPr lang="en-US" altLang="zh-CN" sz="2400" b="0" dirty="0" smtClean="0">
              <a:solidFill>
                <a:srgbClr val="0066CC"/>
              </a:solidFill>
            </a:endParaRPr>
          </a:p>
        </p:txBody>
      </p:sp>
      <p:sp>
        <p:nvSpPr>
          <p:cNvPr id="1476619" name="Rectangle 11"/>
          <p:cNvSpPr>
            <a:spLocks noChangeArrowheads="1"/>
          </p:cNvSpPr>
          <p:nvPr/>
        </p:nvSpPr>
        <p:spPr bwMode="auto">
          <a:xfrm>
            <a:off x="1259632" y="5733256"/>
            <a:ext cx="3479800" cy="4603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FFCC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533400" indent="-5334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dirty="0">
                <a:solidFill>
                  <a:srgbClr val="0066CC"/>
                </a:solidFill>
              </a:rPr>
              <a:t>1.a          2.  b         3. b</a:t>
            </a:r>
            <a:endParaRPr lang="zh-CN" altLang="en-US" dirty="0">
              <a:solidFill>
                <a:srgbClr val="0066CC"/>
              </a:solidFill>
            </a:endParaRPr>
          </a:p>
        </p:txBody>
      </p:sp>
      <p:pic>
        <p:nvPicPr>
          <p:cNvPr id="14" name="Picture 2">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08264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6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6619" grpId="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7" name="Rectangle 5"/>
          <p:cNvSpPr>
            <a:spLocks noGrp="1" noChangeAspect="1"/>
          </p:cNvSpPr>
          <p:nvPr>
            <p:ph type="title"/>
          </p:nvPr>
        </p:nvSpPr>
        <p:spPr>
          <a:xfrm>
            <a:off x="490536" y="125413"/>
            <a:ext cx="8401943" cy="1143000"/>
          </a:xfrm>
          <a:solidFill>
            <a:schemeClr val="tx1"/>
          </a:solidFill>
        </p:spPr>
        <p:txBody>
          <a:bodyPr>
            <a:normAutofit/>
          </a:bodyPr>
          <a:lstStyle/>
          <a:p>
            <a:r>
              <a:rPr lang="en-US" altLang="zh-CN" b="1" dirty="0" smtClean="0">
                <a:solidFill>
                  <a:schemeClr val="bg1"/>
                </a:solidFill>
              </a:rPr>
              <a:t>Useful Expressions</a:t>
            </a:r>
          </a:p>
        </p:txBody>
      </p:sp>
      <p:sp>
        <p:nvSpPr>
          <p:cNvPr id="1324039" name="Rectangle 7"/>
          <p:cNvSpPr>
            <a:spLocks noChangeArrowheads="1"/>
          </p:cNvSpPr>
          <p:nvPr/>
        </p:nvSpPr>
        <p:spPr bwMode="auto">
          <a:xfrm>
            <a:off x="395288" y="1341438"/>
            <a:ext cx="323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1.</a:t>
            </a:r>
            <a:r>
              <a:rPr lang="zh-CN" altLang="en-US" sz="2000" b="0">
                <a:latin typeface="黑体" pitchFamily="49" charset="-122"/>
                <a:ea typeface="黑体" pitchFamily="49" charset="-122"/>
              </a:rPr>
              <a:t>面临外敌入侵，孤立无援</a:t>
            </a:r>
          </a:p>
        </p:txBody>
      </p:sp>
      <p:sp>
        <p:nvSpPr>
          <p:cNvPr id="1324040" name="Rectangle 8"/>
          <p:cNvSpPr>
            <a:spLocks noChangeArrowheads="1"/>
          </p:cNvSpPr>
          <p:nvPr/>
        </p:nvSpPr>
        <p:spPr bwMode="auto">
          <a:xfrm>
            <a:off x="3635375" y="1268413"/>
            <a:ext cx="4727575"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1. stand alone on the brink of invasion</a:t>
            </a:r>
          </a:p>
        </p:txBody>
      </p:sp>
      <p:sp>
        <p:nvSpPr>
          <p:cNvPr id="1324041" name="Rectangle 9"/>
          <p:cNvSpPr>
            <a:spLocks noChangeArrowheads="1"/>
          </p:cNvSpPr>
          <p:nvPr/>
        </p:nvSpPr>
        <p:spPr bwMode="auto">
          <a:xfrm>
            <a:off x="395288" y="2054225"/>
            <a:ext cx="196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2.</a:t>
            </a:r>
            <a:r>
              <a:rPr lang="zh-CN" altLang="en-US" sz="2000" b="0">
                <a:latin typeface="黑体" pitchFamily="49" charset="-122"/>
                <a:ea typeface="黑体" pitchFamily="49" charset="-122"/>
              </a:rPr>
              <a:t>宽容而坚忍的</a:t>
            </a:r>
          </a:p>
        </p:txBody>
      </p:sp>
      <p:sp>
        <p:nvSpPr>
          <p:cNvPr id="1324042" name="Rectangle 10"/>
          <p:cNvSpPr>
            <a:spLocks noChangeArrowheads="1"/>
          </p:cNvSpPr>
          <p:nvPr/>
        </p:nvSpPr>
        <p:spPr bwMode="auto">
          <a:xfrm>
            <a:off x="3635375" y="1987550"/>
            <a:ext cx="4067175"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2. tolerant and long-suffering</a:t>
            </a:r>
          </a:p>
        </p:txBody>
      </p:sp>
      <p:sp>
        <p:nvSpPr>
          <p:cNvPr id="1324043" name="Rectangle 11"/>
          <p:cNvSpPr>
            <a:spLocks noChangeArrowheads="1"/>
          </p:cNvSpPr>
          <p:nvPr/>
        </p:nvSpPr>
        <p:spPr bwMode="auto">
          <a:xfrm>
            <a:off x="395288" y="2489200"/>
            <a:ext cx="323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3.</a:t>
            </a:r>
            <a:r>
              <a:rPr lang="zh-CN" altLang="en-US" sz="2000" b="0">
                <a:latin typeface="黑体" pitchFamily="49" charset="-122"/>
                <a:ea typeface="黑体" pitchFamily="49" charset="-122"/>
              </a:rPr>
              <a:t>冷漠、拒人于千里之外的</a:t>
            </a:r>
          </a:p>
        </p:txBody>
      </p:sp>
      <p:sp>
        <p:nvSpPr>
          <p:cNvPr id="1324044" name="Rectangle 12"/>
          <p:cNvSpPr>
            <a:spLocks noChangeArrowheads="1"/>
          </p:cNvSpPr>
          <p:nvPr/>
        </p:nvSpPr>
        <p:spPr bwMode="auto">
          <a:xfrm>
            <a:off x="3636963" y="2432050"/>
            <a:ext cx="44640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3. cold and distant </a:t>
            </a:r>
          </a:p>
        </p:txBody>
      </p:sp>
      <p:sp>
        <p:nvSpPr>
          <p:cNvPr id="1324045" name="Rectangle 13"/>
          <p:cNvSpPr>
            <a:spLocks noChangeArrowheads="1"/>
          </p:cNvSpPr>
          <p:nvPr/>
        </p:nvSpPr>
        <p:spPr bwMode="auto">
          <a:xfrm>
            <a:off x="401638" y="2925763"/>
            <a:ext cx="196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4.</a:t>
            </a:r>
            <a:r>
              <a:rPr lang="zh-CN" altLang="en-US" sz="2000" b="0">
                <a:latin typeface="黑体" pitchFamily="49" charset="-122"/>
                <a:ea typeface="黑体" pitchFamily="49" charset="-122"/>
              </a:rPr>
              <a:t>兼任战地记者</a:t>
            </a:r>
          </a:p>
        </p:txBody>
      </p:sp>
      <p:sp>
        <p:nvSpPr>
          <p:cNvPr id="1324046" name="Rectangle 14"/>
          <p:cNvSpPr>
            <a:spLocks noChangeArrowheads="1"/>
          </p:cNvSpPr>
          <p:nvPr/>
        </p:nvSpPr>
        <p:spPr bwMode="auto">
          <a:xfrm>
            <a:off x="3203575" y="2898775"/>
            <a:ext cx="513556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4. double up as a war correspondent</a:t>
            </a:r>
            <a:endParaRPr lang="zh-CN" altLang="en-US" b="0"/>
          </a:p>
        </p:txBody>
      </p:sp>
      <p:sp>
        <p:nvSpPr>
          <p:cNvPr id="1324047" name="Rectangle 15"/>
          <p:cNvSpPr>
            <a:spLocks noChangeArrowheads="1"/>
          </p:cNvSpPr>
          <p:nvPr/>
        </p:nvSpPr>
        <p:spPr bwMode="auto">
          <a:xfrm>
            <a:off x="401638" y="3405188"/>
            <a:ext cx="323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sz="2000" b="0">
                <a:latin typeface="黑体" pitchFamily="49" charset="-122"/>
                <a:ea typeface="黑体" pitchFamily="49" charset="-122"/>
              </a:rPr>
              <a:t>5.</a:t>
            </a:r>
            <a:r>
              <a:rPr lang="zh-CN" altLang="en-US" sz="2000" b="0">
                <a:latin typeface="黑体" pitchFamily="49" charset="-122"/>
                <a:ea typeface="黑体" pitchFamily="49" charset="-122"/>
              </a:rPr>
              <a:t>保守党国会议员</a:t>
            </a:r>
          </a:p>
        </p:txBody>
      </p:sp>
      <p:sp>
        <p:nvSpPr>
          <p:cNvPr id="1324048" name="Rectangle 16"/>
          <p:cNvSpPr>
            <a:spLocks noChangeArrowheads="1"/>
          </p:cNvSpPr>
          <p:nvPr/>
        </p:nvSpPr>
        <p:spPr bwMode="auto">
          <a:xfrm>
            <a:off x="3641725" y="3403600"/>
            <a:ext cx="1927225"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5. a Tory MP</a:t>
            </a:r>
            <a:endParaRPr lang="en-US" altLang="zh-CN">
              <a:solidFill>
                <a:schemeClr val="tx2"/>
              </a:solidFill>
            </a:endParaRPr>
          </a:p>
        </p:txBody>
      </p:sp>
      <p:sp>
        <p:nvSpPr>
          <p:cNvPr id="1324049" name="Rectangle 17"/>
          <p:cNvSpPr>
            <a:spLocks noChangeArrowheads="1"/>
          </p:cNvSpPr>
          <p:nvPr/>
        </p:nvSpPr>
        <p:spPr bwMode="auto">
          <a:xfrm>
            <a:off x="401638" y="3933825"/>
            <a:ext cx="272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6.</a:t>
            </a:r>
            <a:r>
              <a:rPr lang="zh-CN" altLang="en-US" sz="2000" b="0">
                <a:latin typeface="黑体" pitchFamily="49" charset="-122"/>
                <a:ea typeface="黑体" pitchFamily="49" charset="-122"/>
              </a:rPr>
              <a:t>热衷于党派斗争的人</a:t>
            </a:r>
          </a:p>
        </p:txBody>
      </p:sp>
      <p:sp>
        <p:nvSpPr>
          <p:cNvPr id="1324050" name="Rectangle 18"/>
          <p:cNvSpPr>
            <a:spLocks noChangeArrowheads="1"/>
          </p:cNvSpPr>
          <p:nvPr/>
        </p:nvSpPr>
        <p:spPr bwMode="auto">
          <a:xfrm>
            <a:off x="3641725" y="3933825"/>
            <a:ext cx="247173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6. a Party animal</a:t>
            </a:r>
            <a:endParaRPr lang="en-US" altLang="zh-CN">
              <a:solidFill>
                <a:schemeClr val="tx2"/>
              </a:solidFill>
            </a:endParaRPr>
          </a:p>
        </p:txBody>
      </p:sp>
      <p:sp>
        <p:nvSpPr>
          <p:cNvPr id="1324051" name="Rectangle 19"/>
          <p:cNvSpPr>
            <a:spLocks noChangeArrowheads="1"/>
          </p:cNvSpPr>
          <p:nvPr/>
        </p:nvSpPr>
        <p:spPr bwMode="auto">
          <a:xfrm>
            <a:off x="401638" y="4464050"/>
            <a:ext cx="17235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dirty="0">
                <a:latin typeface="黑体" pitchFamily="49" charset="-122"/>
                <a:ea typeface="黑体" pitchFamily="49" charset="-122"/>
              </a:rPr>
              <a:t>7.</a:t>
            </a:r>
            <a:r>
              <a:rPr lang="zh-CN" altLang="en-US" sz="2000" b="0" dirty="0" smtClean="0">
                <a:latin typeface="黑体" pitchFamily="49" charset="-122"/>
                <a:ea typeface="黑体" pitchFamily="49" charset="-122"/>
              </a:rPr>
              <a:t>工</a:t>
            </a:r>
            <a:r>
              <a:rPr lang="zh-CN" altLang="en-US" sz="2000" b="0" dirty="0">
                <a:latin typeface="黑体" pitchFamily="49" charset="-122"/>
                <a:ea typeface="黑体" pitchFamily="49" charset="-122"/>
              </a:rPr>
              <a:t>会</a:t>
            </a:r>
            <a:r>
              <a:rPr lang="zh-CN" altLang="en-US" sz="2000" b="0" dirty="0" smtClean="0">
                <a:latin typeface="黑体" pitchFamily="49" charset="-122"/>
                <a:ea typeface="黑体" pitchFamily="49" charset="-122"/>
              </a:rPr>
              <a:t>主义</a:t>
            </a:r>
            <a:r>
              <a:rPr lang="zh-CN" altLang="en-US" sz="2000" b="0" dirty="0">
                <a:latin typeface="黑体" pitchFamily="49" charset="-122"/>
                <a:ea typeface="黑体" pitchFamily="49" charset="-122"/>
              </a:rPr>
              <a:t>者</a:t>
            </a:r>
          </a:p>
        </p:txBody>
      </p:sp>
      <p:sp>
        <p:nvSpPr>
          <p:cNvPr id="1324052" name="Rectangle 20"/>
          <p:cNvSpPr>
            <a:spLocks noChangeArrowheads="1"/>
          </p:cNvSpPr>
          <p:nvPr/>
        </p:nvSpPr>
        <p:spPr bwMode="auto">
          <a:xfrm>
            <a:off x="3641725" y="4465638"/>
            <a:ext cx="2354263"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7. trade unionist</a:t>
            </a:r>
          </a:p>
        </p:txBody>
      </p:sp>
      <p:sp>
        <p:nvSpPr>
          <p:cNvPr id="1324053" name="Rectangle 21"/>
          <p:cNvSpPr>
            <a:spLocks noChangeArrowheads="1"/>
          </p:cNvSpPr>
          <p:nvPr/>
        </p:nvSpPr>
        <p:spPr bwMode="auto">
          <a:xfrm>
            <a:off x="401638" y="4967288"/>
            <a:ext cx="196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8.</a:t>
            </a:r>
            <a:r>
              <a:rPr lang="zh-CN" altLang="en-US" sz="2000" b="0">
                <a:latin typeface="黑体" pitchFamily="49" charset="-122"/>
                <a:ea typeface="黑体" pitchFamily="49" charset="-122"/>
              </a:rPr>
              <a:t>第一海军大臣</a:t>
            </a:r>
          </a:p>
        </p:txBody>
      </p:sp>
      <p:sp>
        <p:nvSpPr>
          <p:cNvPr id="1324054" name="Rectangle 22"/>
          <p:cNvSpPr>
            <a:spLocks noChangeArrowheads="1"/>
          </p:cNvSpPr>
          <p:nvPr/>
        </p:nvSpPr>
        <p:spPr bwMode="auto">
          <a:xfrm>
            <a:off x="3641725" y="4938713"/>
            <a:ext cx="4011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b="0"/>
              <a:t>8. First Lord of the Admiralty</a:t>
            </a:r>
          </a:p>
        </p:txBody>
      </p:sp>
      <p:sp>
        <p:nvSpPr>
          <p:cNvPr id="1324058" name="Rectangle 26"/>
          <p:cNvSpPr>
            <a:spLocks noChangeArrowheads="1"/>
          </p:cNvSpPr>
          <p:nvPr/>
        </p:nvSpPr>
        <p:spPr bwMode="auto">
          <a:xfrm>
            <a:off x="401638" y="5414963"/>
            <a:ext cx="2305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sz="2000" b="0">
                <a:latin typeface="黑体" pitchFamily="49" charset="-122"/>
                <a:ea typeface="黑体" pitchFamily="49" charset="-122"/>
              </a:rPr>
              <a:t>9.</a:t>
            </a:r>
            <a:r>
              <a:rPr lang="zh-CN" altLang="en-US" sz="2000" b="0">
                <a:latin typeface="黑体" pitchFamily="49" charset="-122"/>
                <a:ea typeface="黑体" pitchFamily="49" charset="-122"/>
              </a:rPr>
              <a:t>军事攻势</a:t>
            </a:r>
          </a:p>
        </p:txBody>
      </p:sp>
      <p:sp>
        <p:nvSpPr>
          <p:cNvPr id="1324059" name="Rectangle 27"/>
          <p:cNvSpPr>
            <a:spLocks noChangeArrowheads="1"/>
          </p:cNvSpPr>
          <p:nvPr/>
        </p:nvSpPr>
        <p:spPr bwMode="auto">
          <a:xfrm>
            <a:off x="3641725" y="5457825"/>
            <a:ext cx="27940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9. military offensive</a:t>
            </a:r>
          </a:p>
        </p:txBody>
      </p:sp>
      <p:sp>
        <p:nvSpPr>
          <p:cNvPr id="1324060" name="Rectangle 28"/>
          <p:cNvSpPr>
            <a:spLocks noChangeArrowheads="1"/>
          </p:cNvSpPr>
          <p:nvPr/>
        </p:nvSpPr>
        <p:spPr bwMode="auto">
          <a:xfrm>
            <a:off x="396875" y="5949950"/>
            <a:ext cx="2305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sz="2000" b="0">
                <a:latin typeface="黑体" pitchFamily="49" charset="-122"/>
                <a:ea typeface="黑体" pitchFamily="49" charset="-122"/>
              </a:rPr>
              <a:t>10.</a:t>
            </a:r>
            <a:r>
              <a:rPr lang="zh-CN" altLang="en-US" sz="2000" b="0">
                <a:latin typeface="黑体" pitchFamily="49" charset="-122"/>
                <a:ea typeface="黑体" pitchFamily="49" charset="-122"/>
              </a:rPr>
              <a:t>丢掉了饭碗</a:t>
            </a:r>
          </a:p>
        </p:txBody>
      </p:sp>
      <p:sp>
        <p:nvSpPr>
          <p:cNvPr id="1324061" name="Rectangle 29"/>
          <p:cNvSpPr>
            <a:spLocks noChangeArrowheads="1"/>
          </p:cNvSpPr>
          <p:nvPr/>
        </p:nvSpPr>
        <p:spPr bwMode="auto">
          <a:xfrm>
            <a:off x="3636963" y="5961063"/>
            <a:ext cx="3617912"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10. cost sb. his / her job</a:t>
            </a:r>
          </a:p>
        </p:txBody>
      </p:sp>
      <p:pic>
        <p:nvPicPr>
          <p:cNvPr id="3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21695"/>
            <a:ext cx="2094334" cy="1146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96435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24039"/>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40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24040"/>
                                        </p:tgtEl>
                                        <p:attrNameLst>
                                          <p:attrName>style.visibility</p:attrName>
                                        </p:attrNameLst>
                                      </p:cBhvr>
                                      <p:to>
                                        <p:strVal val="hidden"/>
                                      </p:to>
                                    </p:set>
                                  </p:childTnLst>
                                </p:cTn>
                              </p:par>
                            </p:childTnLst>
                          </p:cTn>
                        </p:par>
                      </p:childTnLst>
                    </p:cTn>
                  </p:par>
                </p:childTnLst>
              </p:cTn>
              <p:nextCondLst>
                <p:cond evt="onClick" delay="0">
                  <p:tgtEl>
                    <p:spTgt spid="1324039"/>
                  </p:tgtEl>
                </p:cond>
              </p:nextCondLst>
            </p:seq>
            <p:seq concurrent="1" nextAc="seek">
              <p:cTn id="11" restart="whenNotActive" fill="hold" evtFilter="cancelBubble" nodeType="interactiveSeq">
                <p:stCondLst>
                  <p:cond evt="onClick" delay="0">
                    <p:tgtEl>
                      <p:spTgt spid="1324041"/>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2404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324042"/>
                                        </p:tgtEl>
                                        <p:attrNameLst>
                                          <p:attrName>style.visibility</p:attrName>
                                        </p:attrNameLst>
                                      </p:cBhvr>
                                      <p:to>
                                        <p:strVal val="hidden"/>
                                      </p:to>
                                    </p:set>
                                  </p:childTnLst>
                                </p:cTn>
                              </p:par>
                            </p:childTnLst>
                          </p:cTn>
                        </p:par>
                      </p:childTnLst>
                    </p:cTn>
                  </p:par>
                </p:childTnLst>
              </p:cTn>
              <p:nextCondLst>
                <p:cond evt="onClick" delay="0">
                  <p:tgtEl>
                    <p:spTgt spid="1324041"/>
                  </p:tgtEl>
                </p:cond>
              </p:nextCondLst>
            </p:seq>
            <p:seq concurrent="1" nextAc="seek">
              <p:cTn id="20" restart="whenNotActive" fill="hold" evtFilter="cancelBubble" nodeType="interactiveSeq">
                <p:stCondLst>
                  <p:cond evt="onClick" delay="0">
                    <p:tgtEl>
                      <p:spTgt spid="1324043"/>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2404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24044"/>
                                        </p:tgtEl>
                                        <p:attrNameLst>
                                          <p:attrName>style.visibility</p:attrName>
                                        </p:attrNameLst>
                                      </p:cBhvr>
                                      <p:to>
                                        <p:strVal val="hidden"/>
                                      </p:to>
                                    </p:set>
                                  </p:childTnLst>
                                </p:cTn>
                              </p:par>
                            </p:childTnLst>
                          </p:cTn>
                        </p:par>
                      </p:childTnLst>
                    </p:cTn>
                  </p:par>
                </p:childTnLst>
              </p:cTn>
              <p:nextCondLst>
                <p:cond evt="onClick" delay="0">
                  <p:tgtEl>
                    <p:spTgt spid="1324043"/>
                  </p:tgtEl>
                </p:cond>
              </p:nextCondLst>
            </p:seq>
            <p:seq concurrent="1" nextAc="seek">
              <p:cTn id="29" restart="whenNotActive" fill="hold" evtFilter="cancelBubble" nodeType="interactiveSeq">
                <p:stCondLst>
                  <p:cond evt="onClick" delay="0">
                    <p:tgtEl>
                      <p:spTgt spid="1324045"/>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2404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324046"/>
                                        </p:tgtEl>
                                        <p:attrNameLst>
                                          <p:attrName>style.visibility</p:attrName>
                                        </p:attrNameLst>
                                      </p:cBhvr>
                                      <p:to>
                                        <p:strVal val="hidden"/>
                                      </p:to>
                                    </p:set>
                                  </p:childTnLst>
                                </p:cTn>
                              </p:par>
                            </p:childTnLst>
                          </p:cTn>
                        </p:par>
                      </p:childTnLst>
                    </p:cTn>
                  </p:par>
                </p:childTnLst>
              </p:cTn>
              <p:nextCondLst>
                <p:cond evt="onClick" delay="0">
                  <p:tgtEl>
                    <p:spTgt spid="1324045"/>
                  </p:tgtEl>
                </p:cond>
              </p:nextCondLst>
            </p:seq>
            <p:seq concurrent="1" nextAc="seek">
              <p:cTn id="38" restart="whenNotActive" fill="hold" evtFilter="cancelBubble" nodeType="interactiveSeq">
                <p:stCondLst>
                  <p:cond evt="onClick" delay="0">
                    <p:tgtEl>
                      <p:spTgt spid="1324047"/>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2404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24048"/>
                                        </p:tgtEl>
                                        <p:attrNameLst>
                                          <p:attrName>style.visibility</p:attrName>
                                        </p:attrNameLst>
                                      </p:cBhvr>
                                      <p:to>
                                        <p:strVal val="hidden"/>
                                      </p:to>
                                    </p:set>
                                  </p:childTnLst>
                                </p:cTn>
                              </p:par>
                            </p:childTnLst>
                          </p:cTn>
                        </p:par>
                      </p:childTnLst>
                    </p:cTn>
                  </p:par>
                </p:childTnLst>
              </p:cTn>
              <p:nextCondLst>
                <p:cond evt="onClick" delay="0">
                  <p:tgtEl>
                    <p:spTgt spid="1324047"/>
                  </p:tgtEl>
                </p:cond>
              </p:nextCondLst>
            </p:seq>
            <p:seq concurrent="1" nextAc="seek">
              <p:cTn id="47" restart="whenNotActive" fill="hold" evtFilter="cancelBubble" nodeType="interactiveSeq">
                <p:stCondLst>
                  <p:cond evt="onClick" delay="0">
                    <p:tgtEl>
                      <p:spTgt spid="1324049"/>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32405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324050"/>
                                        </p:tgtEl>
                                        <p:attrNameLst>
                                          <p:attrName>style.visibility</p:attrName>
                                        </p:attrNameLst>
                                      </p:cBhvr>
                                      <p:to>
                                        <p:strVal val="hidden"/>
                                      </p:to>
                                    </p:set>
                                  </p:childTnLst>
                                </p:cTn>
                              </p:par>
                            </p:childTnLst>
                          </p:cTn>
                        </p:par>
                      </p:childTnLst>
                    </p:cTn>
                  </p:par>
                </p:childTnLst>
              </p:cTn>
              <p:nextCondLst>
                <p:cond evt="onClick" delay="0">
                  <p:tgtEl>
                    <p:spTgt spid="1324049"/>
                  </p:tgtEl>
                </p:cond>
              </p:nextCondLst>
            </p:seq>
            <p:seq concurrent="1" nextAc="seek">
              <p:cTn id="56" restart="whenNotActive" fill="hold" evtFilter="cancelBubble" nodeType="interactiveSeq">
                <p:stCondLst>
                  <p:cond evt="onClick" delay="0">
                    <p:tgtEl>
                      <p:spTgt spid="1324051"/>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2405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324052"/>
                                        </p:tgtEl>
                                        <p:attrNameLst>
                                          <p:attrName>style.visibility</p:attrName>
                                        </p:attrNameLst>
                                      </p:cBhvr>
                                      <p:to>
                                        <p:strVal val="hidden"/>
                                      </p:to>
                                    </p:set>
                                  </p:childTnLst>
                                </p:cTn>
                              </p:par>
                            </p:childTnLst>
                          </p:cTn>
                        </p:par>
                      </p:childTnLst>
                    </p:cTn>
                  </p:par>
                </p:childTnLst>
              </p:cTn>
              <p:nextCondLst>
                <p:cond evt="onClick" delay="0">
                  <p:tgtEl>
                    <p:spTgt spid="1324051"/>
                  </p:tgtEl>
                </p:cond>
              </p:nextCondLst>
            </p:seq>
            <p:seq concurrent="1" nextAc="seek">
              <p:cTn id="65" restart="whenNotActive" fill="hold" evtFilter="cancelBubble" nodeType="interactiveSeq">
                <p:stCondLst>
                  <p:cond evt="onClick" delay="0">
                    <p:tgtEl>
                      <p:spTgt spid="1324053"/>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324054"/>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324054"/>
                                        </p:tgtEl>
                                        <p:attrNameLst>
                                          <p:attrName>style.visibility</p:attrName>
                                        </p:attrNameLst>
                                      </p:cBhvr>
                                      <p:to>
                                        <p:strVal val="hidden"/>
                                      </p:to>
                                    </p:set>
                                  </p:childTnLst>
                                </p:cTn>
                              </p:par>
                            </p:childTnLst>
                          </p:cTn>
                        </p:par>
                      </p:childTnLst>
                    </p:cTn>
                  </p:par>
                </p:childTnLst>
              </p:cTn>
              <p:nextCondLst>
                <p:cond evt="onClick" delay="0">
                  <p:tgtEl>
                    <p:spTgt spid="1324053"/>
                  </p:tgtEl>
                </p:cond>
              </p:nextCondLst>
            </p:seq>
            <p:seq concurrent="1" nextAc="seek">
              <p:cTn id="74" restart="whenNotActive" fill="hold" evtFilter="cancelBubble" nodeType="interactiveSeq">
                <p:stCondLst>
                  <p:cond evt="onClick" delay="0">
                    <p:tgtEl>
                      <p:spTgt spid="1324058"/>
                    </p:tgtEl>
                  </p:cond>
                </p:stCondLst>
                <p:endSync evt="end" delay="0">
                  <p:rtn val="all"/>
                </p:endSync>
                <p:childTnLst>
                  <p:par>
                    <p:cTn id="75" fill="hold" nodeType="clickPar">
                      <p:stCondLst>
                        <p:cond delay="0"/>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2405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324059"/>
                                        </p:tgtEl>
                                        <p:attrNameLst>
                                          <p:attrName>style.visibility</p:attrName>
                                        </p:attrNameLst>
                                      </p:cBhvr>
                                      <p:to>
                                        <p:strVal val="hidden"/>
                                      </p:to>
                                    </p:set>
                                  </p:childTnLst>
                                </p:cTn>
                              </p:par>
                            </p:childTnLst>
                          </p:cTn>
                        </p:par>
                      </p:childTnLst>
                    </p:cTn>
                  </p:par>
                </p:childTnLst>
              </p:cTn>
              <p:nextCondLst>
                <p:cond evt="onClick" delay="0">
                  <p:tgtEl>
                    <p:spTgt spid="1324058"/>
                  </p:tgtEl>
                </p:cond>
              </p:nextCondLst>
            </p:seq>
            <p:seq concurrent="1" nextAc="seek">
              <p:cTn id="83" restart="whenNotActive" fill="hold" evtFilter="cancelBubble" nodeType="interactiveSeq">
                <p:stCondLst>
                  <p:cond evt="onClick" delay="0">
                    <p:tgtEl>
                      <p:spTgt spid="1324060"/>
                    </p:tgtEl>
                  </p:cond>
                </p:stCondLst>
                <p:endSync evt="end" delay="0">
                  <p:rtn val="all"/>
                </p:endSync>
                <p:childTnLst>
                  <p:par>
                    <p:cTn id="84" fill="hold" nodeType="clickPar">
                      <p:stCondLst>
                        <p:cond delay="0"/>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324061"/>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1324061"/>
                                        </p:tgtEl>
                                        <p:attrNameLst>
                                          <p:attrName>style.visibility</p:attrName>
                                        </p:attrNameLst>
                                      </p:cBhvr>
                                      <p:to>
                                        <p:strVal val="hidden"/>
                                      </p:to>
                                    </p:set>
                                  </p:childTnLst>
                                </p:cTn>
                              </p:par>
                            </p:childTnLst>
                          </p:cTn>
                        </p:par>
                      </p:childTnLst>
                    </p:cTn>
                  </p:par>
                </p:childTnLst>
              </p:cTn>
              <p:nextCondLst>
                <p:cond evt="onClick" delay="0">
                  <p:tgtEl>
                    <p:spTgt spid="1324060"/>
                  </p:tgtEl>
                </p:cond>
              </p:nextCondLst>
            </p:seq>
          </p:childTnLst>
        </p:cTn>
      </p:par>
    </p:tnLst>
    <p:bldLst>
      <p:bldP spid="1324040" grpId="0"/>
      <p:bldP spid="1324040" grpId="1"/>
      <p:bldP spid="1324042" grpId="0"/>
      <p:bldP spid="1324042" grpId="1"/>
      <p:bldP spid="1324044" grpId="0"/>
      <p:bldP spid="1324044" grpId="1"/>
      <p:bldP spid="1324046" grpId="0"/>
      <p:bldP spid="1324046" grpId="1"/>
      <p:bldP spid="1324048" grpId="0"/>
      <p:bldP spid="1324048" grpId="1"/>
      <p:bldP spid="1324050" grpId="0"/>
      <p:bldP spid="1324050" grpId="1"/>
      <p:bldP spid="1324052" grpId="0"/>
      <p:bldP spid="1324052" grpId="1"/>
      <p:bldP spid="1324054" grpId="0"/>
      <p:bldP spid="1324054" grpId="1"/>
      <p:bldP spid="1324059" grpId="0"/>
      <p:bldP spid="1324059" grpId="1"/>
      <p:bldP spid="1324061" grpId="0"/>
      <p:bldP spid="1324061" grpId="1"/>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5063" name="Rectangle 7"/>
          <p:cNvSpPr>
            <a:spLocks noChangeArrowheads="1"/>
          </p:cNvSpPr>
          <p:nvPr/>
        </p:nvSpPr>
        <p:spPr bwMode="auto">
          <a:xfrm>
            <a:off x="611188" y="1408113"/>
            <a:ext cx="2738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r>
              <a:rPr lang="en-US" altLang="zh-CN" sz="2000" b="0">
                <a:latin typeface="黑体" pitchFamily="49" charset="-122"/>
                <a:ea typeface="黑体" pitchFamily="49" charset="-122"/>
              </a:rPr>
              <a:t>11.</a:t>
            </a:r>
            <a:r>
              <a:rPr lang="zh-CN" altLang="en-US" sz="2000" b="0">
                <a:latin typeface="黑体" pitchFamily="49" charset="-122"/>
                <a:ea typeface="黑体" pitchFamily="49" charset="-122"/>
              </a:rPr>
              <a:t>严重的抑郁症</a:t>
            </a:r>
          </a:p>
        </p:txBody>
      </p:sp>
      <p:sp>
        <p:nvSpPr>
          <p:cNvPr id="1325064" name="Rectangle 8"/>
          <p:cNvSpPr>
            <a:spLocks noChangeArrowheads="1"/>
          </p:cNvSpPr>
          <p:nvPr/>
        </p:nvSpPr>
        <p:spPr bwMode="auto">
          <a:xfrm>
            <a:off x="3851275" y="1412875"/>
            <a:ext cx="404971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11. major bout of depression</a:t>
            </a:r>
          </a:p>
        </p:txBody>
      </p:sp>
      <p:sp>
        <p:nvSpPr>
          <p:cNvPr id="1325065" name="Rectangle 9"/>
          <p:cNvSpPr>
            <a:spLocks noChangeArrowheads="1"/>
          </p:cNvSpPr>
          <p:nvPr/>
        </p:nvSpPr>
        <p:spPr bwMode="auto">
          <a:xfrm>
            <a:off x="611188" y="1911350"/>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12.</a:t>
            </a:r>
            <a:r>
              <a:rPr lang="zh-CN" altLang="en-US" sz="2000" b="0">
                <a:latin typeface="黑体" pitchFamily="49" charset="-122"/>
                <a:ea typeface="黑体" pitchFamily="49" charset="-122"/>
              </a:rPr>
              <a:t>弥补他的过失</a:t>
            </a:r>
          </a:p>
        </p:txBody>
      </p:sp>
      <p:sp>
        <p:nvSpPr>
          <p:cNvPr id="1325066" name="Rectangle 10"/>
          <p:cNvSpPr>
            <a:spLocks noChangeArrowheads="1"/>
          </p:cNvSpPr>
          <p:nvPr/>
        </p:nvSpPr>
        <p:spPr bwMode="auto">
          <a:xfrm>
            <a:off x="3419475" y="1844675"/>
            <a:ext cx="49974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12. make amends for one’s mistake</a:t>
            </a:r>
          </a:p>
        </p:txBody>
      </p:sp>
      <p:sp>
        <p:nvSpPr>
          <p:cNvPr id="1325067" name="Rectangle 11"/>
          <p:cNvSpPr>
            <a:spLocks noChangeArrowheads="1"/>
          </p:cNvSpPr>
          <p:nvPr/>
        </p:nvSpPr>
        <p:spPr bwMode="auto">
          <a:xfrm>
            <a:off x="611188" y="2346325"/>
            <a:ext cx="234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13.</a:t>
            </a:r>
            <a:r>
              <a:rPr lang="zh-CN" altLang="en-US" sz="2000" b="0">
                <a:latin typeface="黑体" pitchFamily="49" charset="-122"/>
                <a:ea typeface="黑体" pitchFamily="49" charset="-122"/>
              </a:rPr>
              <a:t>为战争而生的人</a:t>
            </a:r>
          </a:p>
        </p:txBody>
      </p:sp>
      <p:sp>
        <p:nvSpPr>
          <p:cNvPr id="1325068" name="Rectangle 12"/>
          <p:cNvSpPr>
            <a:spLocks noChangeArrowheads="1"/>
          </p:cNvSpPr>
          <p:nvPr/>
        </p:nvSpPr>
        <p:spPr bwMode="auto">
          <a:xfrm>
            <a:off x="3851275" y="2278063"/>
            <a:ext cx="446405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13. a man made for war</a:t>
            </a:r>
          </a:p>
        </p:txBody>
      </p:sp>
      <p:sp>
        <p:nvSpPr>
          <p:cNvPr id="1325069" name="Rectangle 13"/>
          <p:cNvSpPr>
            <a:spLocks noChangeArrowheads="1"/>
          </p:cNvSpPr>
          <p:nvPr/>
        </p:nvSpPr>
        <p:spPr bwMode="auto">
          <a:xfrm>
            <a:off x="617538" y="2782888"/>
            <a:ext cx="158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14.</a:t>
            </a:r>
            <a:r>
              <a:rPr lang="zh-CN" altLang="en-US" sz="2000" b="0">
                <a:latin typeface="黑体" pitchFamily="49" charset="-122"/>
                <a:ea typeface="黑体" pitchFamily="49" charset="-122"/>
              </a:rPr>
              <a:t>身居高位</a:t>
            </a:r>
          </a:p>
        </p:txBody>
      </p:sp>
      <p:sp>
        <p:nvSpPr>
          <p:cNvPr id="1325070" name="Rectangle 14"/>
          <p:cNvSpPr>
            <a:spLocks noChangeArrowheads="1"/>
          </p:cNvSpPr>
          <p:nvPr/>
        </p:nvSpPr>
        <p:spPr bwMode="auto">
          <a:xfrm>
            <a:off x="3857625" y="2755900"/>
            <a:ext cx="274478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14. hold high office</a:t>
            </a:r>
            <a:endParaRPr lang="zh-CN" altLang="en-US" b="0"/>
          </a:p>
        </p:txBody>
      </p:sp>
      <p:sp>
        <p:nvSpPr>
          <p:cNvPr id="1325071" name="Rectangle 15"/>
          <p:cNvSpPr>
            <a:spLocks noChangeArrowheads="1"/>
          </p:cNvSpPr>
          <p:nvPr/>
        </p:nvSpPr>
        <p:spPr bwMode="auto">
          <a:xfrm>
            <a:off x="617538" y="3214688"/>
            <a:ext cx="323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sz="2000" b="0">
                <a:latin typeface="黑体" pitchFamily="49" charset="-122"/>
                <a:ea typeface="黑体" pitchFamily="49" charset="-122"/>
              </a:rPr>
              <a:t>15.</a:t>
            </a:r>
            <a:r>
              <a:rPr lang="zh-CN" altLang="en-US" sz="2000" b="0">
                <a:latin typeface="黑体" pitchFamily="49" charset="-122"/>
                <a:ea typeface="黑体" pitchFamily="49" charset="-122"/>
              </a:rPr>
              <a:t>财务大臣</a:t>
            </a:r>
          </a:p>
        </p:txBody>
      </p:sp>
      <p:sp>
        <p:nvSpPr>
          <p:cNvPr id="1325072" name="Rectangle 16"/>
          <p:cNvSpPr>
            <a:spLocks noChangeArrowheads="1"/>
          </p:cNvSpPr>
          <p:nvPr/>
        </p:nvSpPr>
        <p:spPr bwMode="auto">
          <a:xfrm>
            <a:off x="3857625" y="3213100"/>
            <a:ext cx="4981575"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15. Chancellor of the Exchequer</a:t>
            </a:r>
            <a:endParaRPr lang="en-US" altLang="zh-CN">
              <a:solidFill>
                <a:schemeClr val="tx2"/>
              </a:solidFill>
            </a:endParaRPr>
          </a:p>
        </p:txBody>
      </p:sp>
      <p:sp>
        <p:nvSpPr>
          <p:cNvPr id="1325073" name="Rectangle 17"/>
          <p:cNvSpPr>
            <a:spLocks noChangeArrowheads="1"/>
          </p:cNvSpPr>
          <p:nvPr/>
        </p:nvSpPr>
        <p:spPr bwMode="auto">
          <a:xfrm>
            <a:off x="617538" y="3730625"/>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16.</a:t>
            </a:r>
            <a:r>
              <a:rPr lang="zh-CN" altLang="en-US" sz="2000" b="0">
                <a:latin typeface="黑体" pitchFamily="49" charset="-122"/>
                <a:ea typeface="黑体" pitchFamily="49" charset="-122"/>
              </a:rPr>
              <a:t>挥舞着协议</a:t>
            </a:r>
            <a:r>
              <a:rPr lang="en-US" altLang="zh-CN" sz="2000" b="0">
                <a:ea typeface="黑体" pitchFamily="49" charset="-122"/>
              </a:rPr>
              <a:t>·</a:t>
            </a:r>
            <a:endParaRPr lang="en-US" altLang="zh-CN" sz="2000" b="0">
              <a:latin typeface="黑体" pitchFamily="49" charset="-122"/>
              <a:ea typeface="黑体" pitchFamily="49" charset="-122"/>
            </a:endParaRPr>
          </a:p>
        </p:txBody>
      </p:sp>
      <p:sp>
        <p:nvSpPr>
          <p:cNvPr id="1325074" name="Rectangle 18"/>
          <p:cNvSpPr>
            <a:spLocks noChangeArrowheads="1"/>
          </p:cNvSpPr>
          <p:nvPr/>
        </p:nvSpPr>
        <p:spPr bwMode="auto">
          <a:xfrm>
            <a:off x="3857625" y="3716338"/>
            <a:ext cx="3830638"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dirty="0"/>
              <a:t>16. brandish an agreement</a:t>
            </a:r>
            <a:endParaRPr lang="en-US" altLang="zh-CN" dirty="0">
              <a:solidFill>
                <a:schemeClr val="tx2"/>
              </a:solidFill>
            </a:endParaRPr>
          </a:p>
        </p:txBody>
      </p:sp>
      <p:sp>
        <p:nvSpPr>
          <p:cNvPr id="1325075" name="Rectangle 19"/>
          <p:cNvSpPr>
            <a:spLocks noChangeArrowheads="1"/>
          </p:cNvSpPr>
          <p:nvPr/>
        </p:nvSpPr>
        <p:spPr bwMode="auto">
          <a:xfrm>
            <a:off x="617538" y="4149725"/>
            <a:ext cx="158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17.</a:t>
            </a:r>
            <a:r>
              <a:rPr lang="zh-CN" altLang="en-US" sz="2000" b="0">
                <a:latin typeface="黑体" pitchFamily="49" charset="-122"/>
                <a:ea typeface="黑体" pitchFamily="49" charset="-122"/>
              </a:rPr>
              <a:t>确保和平</a:t>
            </a:r>
          </a:p>
        </p:txBody>
      </p:sp>
      <p:sp>
        <p:nvSpPr>
          <p:cNvPr id="1325076" name="Rectangle 20"/>
          <p:cNvSpPr>
            <a:spLocks noChangeArrowheads="1"/>
          </p:cNvSpPr>
          <p:nvPr/>
        </p:nvSpPr>
        <p:spPr bwMode="auto">
          <a:xfrm>
            <a:off x="3857625" y="4151313"/>
            <a:ext cx="25241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17. secure peace</a:t>
            </a:r>
            <a:endParaRPr lang="zh-CN" altLang="en-US" b="0"/>
          </a:p>
        </p:txBody>
      </p:sp>
      <p:sp>
        <p:nvSpPr>
          <p:cNvPr id="1325077" name="Rectangle 21"/>
          <p:cNvSpPr>
            <a:spLocks noChangeArrowheads="1"/>
          </p:cNvSpPr>
          <p:nvPr/>
        </p:nvSpPr>
        <p:spPr bwMode="auto">
          <a:xfrm>
            <a:off x="617538" y="4652963"/>
            <a:ext cx="310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18.</a:t>
            </a:r>
            <a:r>
              <a:rPr lang="zh-CN" altLang="en-US" sz="2000" b="0">
                <a:latin typeface="黑体" pitchFamily="49" charset="-122"/>
                <a:ea typeface="黑体" pitchFamily="49" charset="-122"/>
              </a:rPr>
              <a:t>如释重负地松了一口气</a:t>
            </a:r>
          </a:p>
        </p:txBody>
      </p:sp>
      <p:sp>
        <p:nvSpPr>
          <p:cNvPr id="1325078" name="Rectangle 22"/>
          <p:cNvSpPr>
            <a:spLocks noChangeArrowheads="1"/>
          </p:cNvSpPr>
          <p:nvPr/>
        </p:nvSpPr>
        <p:spPr bwMode="auto">
          <a:xfrm>
            <a:off x="3857625" y="4624388"/>
            <a:ext cx="299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b="0"/>
              <a:t>18. the sighs of relief</a:t>
            </a:r>
          </a:p>
        </p:txBody>
      </p:sp>
      <p:sp>
        <p:nvSpPr>
          <p:cNvPr id="1325082" name="Rectangle 26"/>
          <p:cNvSpPr>
            <a:spLocks noChangeArrowheads="1"/>
          </p:cNvSpPr>
          <p:nvPr/>
        </p:nvSpPr>
        <p:spPr bwMode="auto">
          <a:xfrm>
            <a:off x="617538" y="5100638"/>
            <a:ext cx="31638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sz="2000" b="0">
                <a:latin typeface="黑体" pitchFamily="49" charset="-122"/>
                <a:ea typeface="黑体" pitchFamily="49" charset="-122"/>
              </a:rPr>
              <a:t>19.</a:t>
            </a:r>
            <a:r>
              <a:rPr lang="zh-CN" altLang="en-US" sz="2000" b="0">
                <a:latin typeface="黑体" pitchFamily="49" charset="-122"/>
                <a:ea typeface="黑体" pitchFamily="49" charset="-122"/>
              </a:rPr>
              <a:t>天降大任于斯</a:t>
            </a:r>
          </a:p>
        </p:txBody>
      </p:sp>
      <p:sp>
        <p:nvSpPr>
          <p:cNvPr id="1325083" name="Rectangle 27"/>
          <p:cNvSpPr>
            <a:spLocks noChangeArrowheads="1"/>
          </p:cNvSpPr>
          <p:nvPr/>
        </p:nvSpPr>
        <p:spPr bwMode="auto">
          <a:xfrm>
            <a:off x="3857625" y="5143500"/>
            <a:ext cx="325278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19. destiny has arrived</a:t>
            </a:r>
          </a:p>
        </p:txBody>
      </p:sp>
      <p:sp>
        <p:nvSpPr>
          <p:cNvPr id="1325084" name="Rectangle 28"/>
          <p:cNvSpPr>
            <a:spLocks noChangeArrowheads="1"/>
          </p:cNvSpPr>
          <p:nvPr/>
        </p:nvSpPr>
        <p:spPr bwMode="auto">
          <a:xfrm>
            <a:off x="612775" y="5635625"/>
            <a:ext cx="3024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sz="2000" b="0">
                <a:latin typeface="黑体" pitchFamily="49" charset="-122"/>
                <a:ea typeface="黑体" pitchFamily="49" charset="-122"/>
              </a:rPr>
              <a:t>20.</a:t>
            </a:r>
            <a:r>
              <a:rPr lang="zh-CN" altLang="en-US" sz="2000" b="0">
                <a:latin typeface="黑体" pitchFamily="49" charset="-122"/>
                <a:ea typeface="黑体" pitchFamily="49" charset="-122"/>
              </a:rPr>
              <a:t>战争领袖</a:t>
            </a:r>
          </a:p>
        </p:txBody>
      </p:sp>
      <p:sp>
        <p:nvSpPr>
          <p:cNvPr id="1325085" name="Rectangle 29"/>
          <p:cNvSpPr>
            <a:spLocks noChangeArrowheads="1"/>
          </p:cNvSpPr>
          <p:nvPr/>
        </p:nvSpPr>
        <p:spPr bwMode="auto">
          <a:xfrm>
            <a:off x="3852863" y="5646738"/>
            <a:ext cx="487045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20. war leader</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 y="116632"/>
            <a:ext cx="8853140"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6620903"/>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25063"/>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50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25064"/>
                                        </p:tgtEl>
                                        <p:attrNameLst>
                                          <p:attrName>style.visibility</p:attrName>
                                        </p:attrNameLst>
                                      </p:cBhvr>
                                      <p:to>
                                        <p:strVal val="hidden"/>
                                      </p:to>
                                    </p:set>
                                  </p:childTnLst>
                                </p:cTn>
                              </p:par>
                            </p:childTnLst>
                          </p:cTn>
                        </p:par>
                      </p:childTnLst>
                    </p:cTn>
                  </p:par>
                </p:childTnLst>
              </p:cTn>
              <p:nextCondLst>
                <p:cond evt="onClick" delay="0">
                  <p:tgtEl>
                    <p:spTgt spid="1325063"/>
                  </p:tgtEl>
                </p:cond>
              </p:nextCondLst>
            </p:seq>
            <p:seq concurrent="1" nextAc="seek">
              <p:cTn id="11" restart="whenNotActive" fill="hold" evtFilter="cancelBubble" nodeType="interactiveSeq">
                <p:stCondLst>
                  <p:cond evt="onClick" delay="0">
                    <p:tgtEl>
                      <p:spTgt spid="1325065"/>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2506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325066"/>
                                        </p:tgtEl>
                                        <p:attrNameLst>
                                          <p:attrName>style.visibility</p:attrName>
                                        </p:attrNameLst>
                                      </p:cBhvr>
                                      <p:to>
                                        <p:strVal val="hidden"/>
                                      </p:to>
                                    </p:set>
                                  </p:childTnLst>
                                </p:cTn>
                              </p:par>
                            </p:childTnLst>
                          </p:cTn>
                        </p:par>
                      </p:childTnLst>
                    </p:cTn>
                  </p:par>
                </p:childTnLst>
              </p:cTn>
              <p:nextCondLst>
                <p:cond evt="onClick" delay="0">
                  <p:tgtEl>
                    <p:spTgt spid="1325065"/>
                  </p:tgtEl>
                </p:cond>
              </p:nextCondLst>
            </p:seq>
            <p:seq concurrent="1" nextAc="seek">
              <p:cTn id="20" restart="whenNotActive" fill="hold" evtFilter="cancelBubble" nodeType="interactiveSeq">
                <p:stCondLst>
                  <p:cond evt="onClick" delay="0">
                    <p:tgtEl>
                      <p:spTgt spid="1325067"/>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2506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25068"/>
                                        </p:tgtEl>
                                        <p:attrNameLst>
                                          <p:attrName>style.visibility</p:attrName>
                                        </p:attrNameLst>
                                      </p:cBhvr>
                                      <p:to>
                                        <p:strVal val="hidden"/>
                                      </p:to>
                                    </p:set>
                                  </p:childTnLst>
                                </p:cTn>
                              </p:par>
                            </p:childTnLst>
                          </p:cTn>
                        </p:par>
                      </p:childTnLst>
                    </p:cTn>
                  </p:par>
                </p:childTnLst>
              </p:cTn>
              <p:nextCondLst>
                <p:cond evt="onClick" delay="0">
                  <p:tgtEl>
                    <p:spTgt spid="1325067"/>
                  </p:tgtEl>
                </p:cond>
              </p:nextCondLst>
            </p:seq>
            <p:seq concurrent="1" nextAc="seek">
              <p:cTn id="29" restart="whenNotActive" fill="hold" evtFilter="cancelBubble" nodeType="interactiveSeq">
                <p:stCondLst>
                  <p:cond evt="onClick" delay="0">
                    <p:tgtEl>
                      <p:spTgt spid="1325069"/>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25070"/>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325070"/>
                                        </p:tgtEl>
                                        <p:attrNameLst>
                                          <p:attrName>style.visibility</p:attrName>
                                        </p:attrNameLst>
                                      </p:cBhvr>
                                      <p:to>
                                        <p:strVal val="hidden"/>
                                      </p:to>
                                    </p:set>
                                  </p:childTnLst>
                                </p:cTn>
                              </p:par>
                            </p:childTnLst>
                          </p:cTn>
                        </p:par>
                      </p:childTnLst>
                    </p:cTn>
                  </p:par>
                </p:childTnLst>
              </p:cTn>
              <p:nextCondLst>
                <p:cond evt="onClick" delay="0">
                  <p:tgtEl>
                    <p:spTgt spid="1325069"/>
                  </p:tgtEl>
                </p:cond>
              </p:nextCondLst>
            </p:seq>
            <p:seq concurrent="1" nextAc="seek">
              <p:cTn id="38" restart="whenNotActive" fill="hold" evtFilter="cancelBubble" nodeType="interactiveSeq">
                <p:stCondLst>
                  <p:cond evt="onClick" delay="0">
                    <p:tgtEl>
                      <p:spTgt spid="1325071"/>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250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25072"/>
                                        </p:tgtEl>
                                        <p:attrNameLst>
                                          <p:attrName>style.visibility</p:attrName>
                                        </p:attrNameLst>
                                      </p:cBhvr>
                                      <p:to>
                                        <p:strVal val="hidden"/>
                                      </p:to>
                                    </p:set>
                                  </p:childTnLst>
                                </p:cTn>
                              </p:par>
                            </p:childTnLst>
                          </p:cTn>
                        </p:par>
                      </p:childTnLst>
                    </p:cTn>
                  </p:par>
                </p:childTnLst>
              </p:cTn>
              <p:nextCondLst>
                <p:cond evt="onClick" delay="0">
                  <p:tgtEl>
                    <p:spTgt spid="1325071"/>
                  </p:tgtEl>
                </p:cond>
              </p:nextCondLst>
            </p:seq>
            <p:seq concurrent="1" nextAc="seek">
              <p:cTn id="47" restart="whenNotActive" fill="hold" evtFilter="cancelBubble" nodeType="interactiveSeq">
                <p:stCondLst>
                  <p:cond evt="onClick" delay="0">
                    <p:tgtEl>
                      <p:spTgt spid="1325073"/>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325074"/>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325074"/>
                                        </p:tgtEl>
                                        <p:attrNameLst>
                                          <p:attrName>style.visibility</p:attrName>
                                        </p:attrNameLst>
                                      </p:cBhvr>
                                      <p:to>
                                        <p:strVal val="hidden"/>
                                      </p:to>
                                    </p:set>
                                  </p:childTnLst>
                                </p:cTn>
                              </p:par>
                            </p:childTnLst>
                          </p:cTn>
                        </p:par>
                      </p:childTnLst>
                    </p:cTn>
                  </p:par>
                </p:childTnLst>
              </p:cTn>
              <p:nextCondLst>
                <p:cond evt="onClick" delay="0">
                  <p:tgtEl>
                    <p:spTgt spid="1325073"/>
                  </p:tgtEl>
                </p:cond>
              </p:nextCondLst>
            </p:seq>
            <p:seq concurrent="1" nextAc="seek">
              <p:cTn id="56" restart="whenNotActive" fill="hold" evtFilter="cancelBubble" nodeType="interactiveSeq">
                <p:stCondLst>
                  <p:cond evt="onClick" delay="0">
                    <p:tgtEl>
                      <p:spTgt spid="1325075"/>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2507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325076"/>
                                        </p:tgtEl>
                                        <p:attrNameLst>
                                          <p:attrName>style.visibility</p:attrName>
                                        </p:attrNameLst>
                                      </p:cBhvr>
                                      <p:to>
                                        <p:strVal val="hidden"/>
                                      </p:to>
                                    </p:set>
                                  </p:childTnLst>
                                </p:cTn>
                              </p:par>
                            </p:childTnLst>
                          </p:cTn>
                        </p:par>
                      </p:childTnLst>
                    </p:cTn>
                  </p:par>
                </p:childTnLst>
              </p:cTn>
              <p:nextCondLst>
                <p:cond evt="onClick" delay="0">
                  <p:tgtEl>
                    <p:spTgt spid="1325075"/>
                  </p:tgtEl>
                </p:cond>
              </p:nextCondLst>
            </p:seq>
            <p:seq concurrent="1" nextAc="seek">
              <p:cTn id="65" restart="whenNotActive" fill="hold" evtFilter="cancelBubble" nodeType="interactiveSeq">
                <p:stCondLst>
                  <p:cond evt="onClick" delay="0">
                    <p:tgtEl>
                      <p:spTgt spid="1325077"/>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325078"/>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325078"/>
                                        </p:tgtEl>
                                        <p:attrNameLst>
                                          <p:attrName>style.visibility</p:attrName>
                                        </p:attrNameLst>
                                      </p:cBhvr>
                                      <p:to>
                                        <p:strVal val="hidden"/>
                                      </p:to>
                                    </p:set>
                                  </p:childTnLst>
                                </p:cTn>
                              </p:par>
                            </p:childTnLst>
                          </p:cTn>
                        </p:par>
                      </p:childTnLst>
                    </p:cTn>
                  </p:par>
                </p:childTnLst>
              </p:cTn>
              <p:nextCondLst>
                <p:cond evt="onClick" delay="0">
                  <p:tgtEl>
                    <p:spTgt spid="1325077"/>
                  </p:tgtEl>
                </p:cond>
              </p:nextCondLst>
            </p:seq>
            <p:seq concurrent="1" nextAc="seek">
              <p:cTn id="74" restart="whenNotActive" fill="hold" evtFilter="cancelBubble" nodeType="interactiveSeq">
                <p:stCondLst>
                  <p:cond evt="onClick" delay="0">
                    <p:tgtEl>
                      <p:spTgt spid="1325082"/>
                    </p:tgtEl>
                  </p:cond>
                </p:stCondLst>
                <p:endSync evt="end" delay="0">
                  <p:rtn val="all"/>
                </p:endSync>
                <p:childTnLst>
                  <p:par>
                    <p:cTn id="75" fill="hold" nodeType="clickPar">
                      <p:stCondLst>
                        <p:cond delay="0"/>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25083"/>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325083"/>
                                        </p:tgtEl>
                                        <p:attrNameLst>
                                          <p:attrName>style.visibility</p:attrName>
                                        </p:attrNameLst>
                                      </p:cBhvr>
                                      <p:to>
                                        <p:strVal val="hidden"/>
                                      </p:to>
                                    </p:set>
                                  </p:childTnLst>
                                </p:cTn>
                              </p:par>
                            </p:childTnLst>
                          </p:cTn>
                        </p:par>
                      </p:childTnLst>
                    </p:cTn>
                  </p:par>
                </p:childTnLst>
              </p:cTn>
              <p:nextCondLst>
                <p:cond evt="onClick" delay="0">
                  <p:tgtEl>
                    <p:spTgt spid="1325082"/>
                  </p:tgtEl>
                </p:cond>
              </p:nextCondLst>
            </p:seq>
            <p:seq concurrent="1" nextAc="seek">
              <p:cTn id="83" restart="whenNotActive" fill="hold" evtFilter="cancelBubble" nodeType="interactiveSeq">
                <p:stCondLst>
                  <p:cond evt="onClick" delay="0">
                    <p:tgtEl>
                      <p:spTgt spid="1325084"/>
                    </p:tgtEl>
                  </p:cond>
                </p:stCondLst>
                <p:endSync evt="end" delay="0">
                  <p:rtn val="all"/>
                </p:endSync>
                <p:childTnLst>
                  <p:par>
                    <p:cTn id="84" fill="hold" nodeType="clickPar">
                      <p:stCondLst>
                        <p:cond delay="0"/>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325085"/>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1325085"/>
                                        </p:tgtEl>
                                        <p:attrNameLst>
                                          <p:attrName>style.visibility</p:attrName>
                                        </p:attrNameLst>
                                      </p:cBhvr>
                                      <p:to>
                                        <p:strVal val="hidden"/>
                                      </p:to>
                                    </p:set>
                                  </p:childTnLst>
                                </p:cTn>
                              </p:par>
                            </p:childTnLst>
                          </p:cTn>
                        </p:par>
                      </p:childTnLst>
                    </p:cTn>
                  </p:par>
                </p:childTnLst>
              </p:cTn>
              <p:nextCondLst>
                <p:cond evt="onClick" delay="0">
                  <p:tgtEl>
                    <p:spTgt spid="1325084"/>
                  </p:tgtEl>
                </p:cond>
              </p:nextCondLst>
            </p:seq>
          </p:childTnLst>
        </p:cTn>
      </p:par>
    </p:tnLst>
    <p:bldLst>
      <p:bldP spid="1325064" grpId="0"/>
      <p:bldP spid="1325064" grpId="1"/>
      <p:bldP spid="1325066" grpId="0"/>
      <p:bldP spid="1325066" grpId="1"/>
      <p:bldP spid="1325068" grpId="0"/>
      <p:bldP spid="1325068" grpId="1"/>
      <p:bldP spid="1325070" grpId="0"/>
      <p:bldP spid="1325070" grpId="1"/>
      <p:bldP spid="1325072" grpId="0"/>
      <p:bldP spid="1325072" grpId="1"/>
      <p:bldP spid="1325074" grpId="0"/>
      <p:bldP spid="1325074" grpId="1"/>
      <p:bldP spid="1325076" grpId="0"/>
      <p:bldP spid="1325076" grpId="1"/>
      <p:bldP spid="1325078" grpId="0"/>
      <p:bldP spid="1325078" grpId="1"/>
      <p:bldP spid="1325083" grpId="0"/>
      <p:bldP spid="1325083" grpId="1"/>
      <p:bldP spid="1325085" grpId="0"/>
      <p:bldP spid="1325085" grpId="1"/>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6087" name="Rectangle 7"/>
          <p:cNvSpPr>
            <a:spLocks noChangeArrowheads="1"/>
          </p:cNvSpPr>
          <p:nvPr/>
        </p:nvSpPr>
        <p:spPr bwMode="auto">
          <a:xfrm>
            <a:off x="754063" y="1447800"/>
            <a:ext cx="33131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sz="2000" b="0">
                <a:latin typeface="黑体" pitchFamily="49" charset="-122"/>
                <a:ea typeface="黑体" pitchFamily="49" charset="-122"/>
              </a:rPr>
              <a:t>21.</a:t>
            </a:r>
            <a:r>
              <a:rPr lang="zh-CN" altLang="en-US" sz="2000" b="0">
                <a:latin typeface="黑体" pitchFamily="49" charset="-122"/>
                <a:ea typeface="黑体" pitchFamily="49" charset="-122"/>
              </a:rPr>
              <a:t>工作起来不要命</a:t>
            </a:r>
          </a:p>
        </p:txBody>
      </p:sp>
      <p:sp>
        <p:nvSpPr>
          <p:cNvPr id="1326088" name="Rectangle 8"/>
          <p:cNvSpPr>
            <a:spLocks noChangeArrowheads="1"/>
          </p:cNvSpPr>
          <p:nvPr/>
        </p:nvSpPr>
        <p:spPr bwMode="auto">
          <a:xfrm>
            <a:off x="3635375" y="1412875"/>
            <a:ext cx="484505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21. limitless capacity for</a:t>
            </a:r>
            <a:r>
              <a:rPr lang="en-US" altLang="zh-CN"/>
              <a:t> </a:t>
            </a:r>
            <a:r>
              <a:rPr lang="en-US" altLang="zh-CN" b="0"/>
              <a:t>hard work</a:t>
            </a:r>
          </a:p>
        </p:txBody>
      </p:sp>
      <p:sp>
        <p:nvSpPr>
          <p:cNvPr id="1326089" name="Rectangle 9"/>
          <p:cNvSpPr>
            <a:spLocks noChangeArrowheads="1"/>
          </p:cNvSpPr>
          <p:nvPr/>
        </p:nvSpPr>
        <p:spPr bwMode="auto">
          <a:xfrm>
            <a:off x="754063" y="1989138"/>
            <a:ext cx="2343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22.</a:t>
            </a:r>
            <a:r>
              <a:rPr lang="zh-CN" altLang="en-US" sz="2000" b="0">
                <a:latin typeface="黑体" pitchFamily="49" charset="-122"/>
                <a:ea typeface="黑体" pitchFamily="49" charset="-122"/>
              </a:rPr>
              <a:t>喝起酒来不要命</a:t>
            </a:r>
          </a:p>
        </p:txBody>
      </p:sp>
      <p:sp>
        <p:nvSpPr>
          <p:cNvPr id="1326090" name="Rectangle 10"/>
          <p:cNvSpPr>
            <a:spLocks noChangeArrowheads="1"/>
          </p:cNvSpPr>
          <p:nvPr/>
        </p:nvSpPr>
        <p:spPr bwMode="auto">
          <a:xfrm>
            <a:off x="3563938" y="1916113"/>
            <a:ext cx="540067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22. limitless capacity for hard liquor</a:t>
            </a:r>
          </a:p>
        </p:txBody>
      </p:sp>
      <p:sp>
        <p:nvSpPr>
          <p:cNvPr id="1326091" name="Rectangle 11"/>
          <p:cNvSpPr>
            <a:spLocks noChangeArrowheads="1"/>
          </p:cNvSpPr>
          <p:nvPr/>
        </p:nvSpPr>
        <p:spPr bwMode="auto">
          <a:xfrm>
            <a:off x="754063" y="2463800"/>
            <a:ext cx="2954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sz="2000" b="0">
                <a:latin typeface="黑体" pitchFamily="49" charset="-122"/>
                <a:ea typeface="黑体" pitchFamily="49" charset="-122"/>
              </a:rPr>
              <a:t>23.</a:t>
            </a:r>
            <a:r>
              <a:rPr lang="zh-CN" altLang="en-US" sz="2000" b="0">
                <a:latin typeface="黑体" pitchFamily="49" charset="-122"/>
                <a:ea typeface="黑体" pitchFamily="49" charset="-122"/>
              </a:rPr>
              <a:t>大选</a:t>
            </a:r>
          </a:p>
        </p:txBody>
      </p:sp>
      <p:sp>
        <p:nvSpPr>
          <p:cNvPr id="1326092" name="Rectangle 12"/>
          <p:cNvSpPr>
            <a:spLocks noChangeArrowheads="1"/>
          </p:cNvSpPr>
          <p:nvPr/>
        </p:nvSpPr>
        <p:spPr bwMode="auto">
          <a:xfrm>
            <a:off x="3851275" y="2420938"/>
            <a:ext cx="446405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23. general election</a:t>
            </a:r>
          </a:p>
        </p:txBody>
      </p:sp>
      <p:sp>
        <p:nvSpPr>
          <p:cNvPr id="1326093" name="Rectangle 13"/>
          <p:cNvSpPr>
            <a:spLocks noChangeArrowheads="1"/>
          </p:cNvSpPr>
          <p:nvPr/>
        </p:nvSpPr>
        <p:spPr bwMode="auto">
          <a:xfrm>
            <a:off x="760413" y="3024188"/>
            <a:ext cx="2089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24.</a:t>
            </a:r>
            <a:r>
              <a:rPr lang="zh-CN" altLang="en-US" sz="2000" b="0">
                <a:latin typeface="黑体" pitchFamily="49" charset="-122"/>
                <a:ea typeface="黑体" pitchFamily="49" charset="-122"/>
              </a:rPr>
              <a:t>为丘吉尔喝彩</a:t>
            </a:r>
          </a:p>
        </p:txBody>
      </p:sp>
      <p:sp>
        <p:nvSpPr>
          <p:cNvPr id="1326094" name="Rectangle 14"/>
          <p:cNvSpPr>
            <a:spLocks noChangeArrowheads="1"/>
          </p:cNvSpPr>
          <p:nvPr/>
        </p:nvSpPr>
        <p:spPr bwMode="auto">
          <a:xfrm>
            <a:off x="3857625" y="2997200"/>
            <a:ext cx="2797175"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24. Cheer Churchill</a:t>
            </a:r>
            <a:endParaRPr lang="zh-CN" altLang="en-US" b="0"/>
          </a:p>
        </p:txBody>
      </p:sp>
      <p:sp>
        <p:nvSpPr>
          <p:cNvPr id="1326095" name="Rectangle 15"/>
          <p:cNvSpPr>
            <a:spLocks noChangeArrowheads="1"/>
          </p:cNvSpPr>
          <p:nvPr/>
        </p:nvSpPr>
        <p:spPr bwMode="auto">
          <a:xfrm>
            <a:off x="760413" y="3527425"/>
            <a:ext cx="323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sz="2000" b="0">
                <a:latin typeface="黑体" pitchFamily="49" charset="-122"/>
                <a:ea typeface="黑体" pitchFamily="49" charset="-122"/>
              </a:rPr>
              <a:t>25.</a:t>
            </a:r>
            <a:r>
              <a:rPr lang="zh-CN" altLang="en-US" sz="2000" b="0">
                <a:latin typeface="黑体" pitchFamily="49" charset="-122"/>
                <a:ea typeface="黑体" pitchFamily="49" charset="-122"/>
              </a:rPr>
              <a:t>给工党投票</a:t>
            </a:r>
          </a:p>
        </p:txBody>
      </p:sp>
      <p:sp>
        <p:nvSpPr>
          <p:cNvPr id="1326096" name="Rectangle 16"/>
          <p:cNvSpPr>
            <a:spLocks noChangeArrowheads="1"/>
          </p:cNvSpPr>
          <p:nvPr/>
        </p:nvSpPr>
        <p:spPr bwMode="auto">
          <a:xfrm>
            <a:off x="3857625" y="3525838"/>
            <a:ext cx="47212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25. Vote  Labour</a:t>
            </a:r>
            <a:endParaRPr lang="en-US" altLang="zh-CN">
              <a:solidFill>
                <a:schemeClr val="tx2"/>
              </a:solidFill>
            </a:endParaRPr>
          </a:p>
        </p:txBody>
      </p:sp>
      <p:sp>
        <p:nvSpPr>
          <p:cNvPr id="1326097" name="Rectangle 17"/>
          <p:cNvSpPr>
            <a:spLocks noChangeArrowheads="1"/>
          </p:cNvSpPr>
          <p:nvPr/>
        </p:nvSpPr>
        <p:spPr bwMode="auto">
          <a:xfrm>
            <a:off x="760413" y="4076700"/>
            <a:ext cx="310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sz="2000" b="0">
                <a:latin typeface="黑体" pitchFamily="49" charset="-122"/>
                <a:ea typeface="黑体" pitchFamily="49" charset="-122"/>
              </a:rPr>
              <a:t>26.</a:t>
            </a:r>
            <a:r>
              <a:rPr lang="zh-CN" altLang="en-US" sz="2000" b="0">
                <a:latin typeface="黑体" pitchFamily="49" charset="-122"/>
                <a:ea typeface="黑体" pitchFamily="49" charset="-122"/>
              </a:rPr>
              <a:t>进入摇滚乐时代的英国</a:t>
            </a:r>
          </a:p>
        </p:txBody>
      </p:sp>
      <p:sp>
        <p:nvSpPr>
          <p:cNvPr id="1326098" name="Rectangle 18"/>
          <p:cNvSpPr>
            <a:spLocks noChangeArrowheads="1"/>
          </p:cNvSpPr>
          <p:nvPr/>
        </p:nvSpPr>
        <p:spPr bwMode="auto">
          <a:xfrm>
            <a:off x="3857625" y="4087813"/>
            <a:ext cx="47212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90000"/>
              </a:lnSpc>
            </a:pPr>
            <a:r>
              <a:rPr lang="en-US" altLang="zh-CN" b="0"/>
              <a:t>26. the rock-and-roll Britain</a:t>
            </a:r>
            <a:endParaRPr lang="en-US" altLang="zh-CN">
              <a:solidFill>
                <a:schemeClr val="tx2"/>
              </a:solidFill>
            </a:endParaRPr>
          </a:p>
        </p:txBody>
      </p:sp>
      <p:grpSp>
        <p:nvGrpSpPr>
          <p:cNvPr id="1326110" name="Group 30"/>
          <p:cNvGrpSpPr>
            <a:grpSpLocks/>
          </p:cNvGrpSpPr>
          <p:nvPr/>
        </p:nvGrpSpPr>
        <p:grpSpPr bwMode="auto">
          <a:xfrm>
            <a:off x="3276600" y="4579938"/>
            <a:ext cx="2663825" cy="1801812"/>
            <a:chOff x="1429" y="2885"/>
            <a:chExt cx="1678" cy="1135"/>
          </a:xfrm>
        </p:grpSpPr>
        <p:pic>
          <p:nvPicPr>
            <p:cNvPr id="112665" name="Picture 28" descr="1945ElectionPo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2885"/>
              <a:ext cx="766" cy="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6" name="Rectangle 29"/>
            <p:cNvSpPr>
              <a:spLocks noChangeArrowheads="1"/>
            </p:cNvSpPr>
            <p:nvPr/>
          </p:nvSpPr>
          <p:spPr bwMode="auto">
            <a:xfrm>
              <a:off x="2200" y="3041"/>
              <a:ext cx="907" cy="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a:spcBef>
                  <a:spcPct val="0"/>
                </a:spcBef>
                <a:buFontTx/>
                <a:buNone/>
              </a:pPr>
              <a:r>
                <a:rPr lang="en-US" altLang="zh-CN" b="0"/>
                <a:t>1945 Election Poster</a:t>
              </a:r>
              <a:r>
                <a:rPr lang="en-US" altLang="zh-CN"/>
                <a:t> </a:t>
              </a:r>
            </a:p>
          </p:txBody>
        </p:sp>
      </p:gr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3" y="116632"/>
            <a:ext cx="8782050"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1957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26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26087"/>
                    </p:tgtEl>
                  </p:cond>
                </p:stCondLst>
                <p:endSync evt="end" delay="0">
                  <p:rtn val="all"/>
                </p:endSync>
                <p:childTnLst>
                  <p:par>
                    <p:cTn id="8" fill="hold" nodeType="clickPar">
                      <p:stCondLst>
                        <p:cond delay="0"/>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260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326088"/>
                                        </p:tgtEl>
                                        <p:attrNameLst>
                                          <p:attrName>style.visibility</p:attrName>
                                        </p:attrNameLst>
                                      </p:cBhvr>
                                      <p:to>
                                        <p:strVal val="hidden"/>
                                      </p:to>
                                    </p:set>
                                  </p:childTnLst>
                                </p:cTn>
                              </p:par>
                            </p:childTnLst>
                          </p:cTn>
                        </p:par>
                      </p:childTnLst>
                    </p:cTn>
                  </p:par>
                </p:childTnLst>
              </p:cTn>
              <p:nextCondLst>
                <p:cond evt="onClick" delay="0">
                  <p:tgtEl>
                    <p:spTgt spid="1326087"/>
                  </p:tgtEl>
                </p:cond>
              </p:nextCondLst>
            </p:seq>
            <p:seq concurrent="1" nextAc="seek">
              <p:cTn id="16" restart="whenNotActive" fill="hold" evtFilter="cancelBubble" nodeType="interactiveSeq">
                <p:stCondLst>
                  <p:cond evt="onClick" delay="0">
                    <p:tgtEl>
                      <p:spTgt spid="1326089"/>
                    </p:tgtEl>
                  </p:cond>
                </p:stCondLst>
                <p:endSync evt="end" delay="0">
                  <p:rtn val="all"/>
                </p:endSync>
                <p:childTnLst>
                  <p:par>
                    <p:cTn id="17" fill="hold" nodeType="clickPar">
                      <p:stCondLst>
                        <p:cond delay="0"/>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2609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326090"/>
                                        </p:tgtEl>
                                        <p:attrNameLst>
                                          <p:attrName>style.visibility</p:attrName>
                                        </p:attrNameLst>
                                      </p:cBhvr>
                                      <p:to>
                                        <p:strVal val="hidden"/>
                                      </p:to>
                                    </p:set>
                                  </p:childTnLst>
                                </p:cTn>
                              </p:par>
                            </p:childTnLst>
                          </p:cTn>
                        </p:par>
                      </p:childTnLst>
                    </p:cTn>
                  </p:par>
                </p:childTnLst>
              </p:cTn>
              <p:nextCondLst>
                <p:cond evt="onClick" delay="0">
                  <p:tgtEl>
                    <p:spTgt spid="1326089"/>
                  </p:tgtEl>
                </p:cond>
              </p:nextCondLst>
            </p:seq>
            <p:seq concurrent="1" nextAc="seek">
              <p:cTn id="25" restart="whenNotActive" fill="hold" evtFilter="cancelBubble" nodeType="interactiveSeq">
                <p:stCondLst>
                  <p:cond evt="onClick" delay="0">
                    <p:tgtEl>
                      <p:spTgt spid="1326091"/>
                    </p:tgtEl>
                  </p:cond>
                </p:stCondLst>
                <p:endSync evt="end" delay="0">
                  <p:rtn val="all"/>
                </p:endSync>
                <p:childTnLst>
                  <p:par>
                    <p:cTn id="26" fill="hold" nodeType="clickPar">
                      <p:stCondLst>
                        <p:cond delay="0"/>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26092"/>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326092"/>
                                        </p:tgtEl>
                                        <p:attrNameLst>
                                          <p:attrName>style.visibility</p:attrName>
                                        </p:attrNameLst>
                                      </p:cBhvr>
                                      <p:to>
                                        <p:strVal val="hidden"/>
                                      </p:to>
                                    </p:set>
                                  </p:childTnLst>
                                </p:cTn>
                              </p:par>
                            </p:childTnLst>
                          </p:cTn>
                        </p:par>
                      </p:childTnLst>
                    </p:cTn>
                  </p:par>
                </p:childTnLst>
              </p:cTn>
              <p:nextCondLst>
                <p:cond evt="onClick" delay="0">
                  <p:tgtEl>
                    <p:spTgt spid="1326091"/>
                  </p:tgtEl>
                </p:cond>
              </p:nextCondLst>
            </p:seq>
            <p:seq concurrent="1" nextAc="seek">
              <p:cTn id="34" restart="whenNotActive" fill="hold" evtFilter="cancelBubble" nodeType="interactiveSeq">
                <p:stCondLst>
                  <p:cond evt="onClick" delay="0">
                    <p:tgtEl>
                      <p:spTgt spid="1326093"/>
                    </p:tgtEl>
                  </p:cond>
                </p:stCondLst>
                <p:endSync evt="end" delay="0">
                  <p:rtn val="all"/>
                </p:endSync>
                <p:childTnLst>
                  <p:par>
                    <p:cTn id="35" fill="hold" nodeType="clickPar">
                      <p:stCondLst>
                        <p:cond delay="0"/>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2609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26094"/>
                                        </p:tgtEl>
                                        <p:attrNameLst>
                                          <p:attrName>style.visibility</p:attrName>
                                        </p:attrNameLst>
                                      </p:cBhvr>
                                      <p:to>
                                        <p:strVal val="hidden"/>
                                      </p:to>
                                    </p:set>
                                  </p:childTnLst>
                                </p:cTn>
                              </p:par>
                            </p:childTnLst>
                          </p:cTn>
                        </p:par>
                      </p:childTnLst>
                    </p:cTn>
                  </p:par>
                </p:childTnLst>
              </p:cTn>
              <p:nextCondLst>
                <p:cond evt="onClick" delay="0">
                  <p:tgtEl>
                    <p:spTgt spid="1326093"/>
                  </p:tgtEl>
                </p:cond>
              </p:nextCondLst>
            </p:seq>
            <p:seq concurrent="1" nextAc="seek">
              <p:cTn id="43" restart="whenNotActive" fill="hold" evtFilter="cancelBubble" nodeType="interactiveSeq">
                <p:stCondLst>
                  <p:cond evt="onClick" delay="0">
                    <p:tgtEl>
                      <p:spTgt spid="1326095"/>
                    </p:tgtEl>
                  </p:cond>
                </p:stCondLst>
                <p:endSync evt="end" delay="0">
                  <p:rtn val="all"/>
                </p:endSync>
                <p:childTnLst>
                  <p:par>
                    <p:cTn id="44" fill="hold" nodeType="clickPar">
                      <p:stCondLst>
                        <p:cond delay="0"/>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2609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326096"/>
                                        </p:tgtEl>
                                        <p:attrNameLst>
                                          <p:attrName>style.visibility</p:attrName>
                                        </p:attrNameLst>
                                      </p:cBhvr>
                                      <p:to>
                                        <p:strVal val="hidden"/>
                                      </p:to>
                                    </p:set>
                                  </p:childTnLst>
                                </p:cTn>
                              </p:par>
                            </p:childTnLst>
                          </p:cTn>
                        </p:par>
                      </p:childTnLst>
                    </p:cTn>
                  </p:par>
                </p:childTnLst>
              </p:cTn>
              <p:nextCondLst>
                <p:cond evt="onClick" delay="0">
                  <p:tgtEl>
                    <p:spTgt spid="1326095"/>
                  </p:tgtEl>
                </p:cond>
              </p:nextCondLst>
            </p:seq>
            <p:seq concurrent="1" nextAc="seek">
              <p:cTn id="52" restart="whenNotActive" fill="hold" evtFilter="cancelBubble" nodeType="interactiveSeq">
                <p:stCondLst>
                  <p:cond evt="onClick" delay="0">
                    <p:tgtEl>
                      <p:spTgt spid="1326097"/>
                    </p:tgtEl>
                  </p:cond>
                </p:stCondLst>
                <p:endSync evt="end" delay="0">
                  <p:rtn val="all"/>
                </p:endSync>
                <p:childTnLst>
                  <p:par>
                    <p:cTn id="53" fill="hold" nodeType="clickPar">
                      <p:stCondLst>
                        <p:cond delay="0"/>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609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326098"/>
                                        </p:tgtEl>
                                        <p:attrNameLst>
                                          <p:attrName>style.visibility</p:attrName>
                                        </p:attrNameLst>
                                      </p:cBhvr>
                                      <p:to>
                                        <p:strVal val="hidden"/>
                                      </p:to>
                                    </p:set>
                                  </p:childTnLst>
                                </p:cTn>
                              </p:par>
                            </p:childTnLst>
                          </p:cTn>
                        </p:par>
                      </p:childTnLst>
                    </p:cTn>
                  </p:par>
                </p:childTnLst>
              </p:cTn>
              <p:nextCondLst>
                <p:cond evt="onClick" delay="0">
                  <p:tgtEl>
                    <p:spTgt spid="1326097"/>
                  </p:tgtEl>
                </p:cond>
              </p:nextCondLst>
            </p:seq>
          </p:childTnLst>
        </p:cTn>
      </p:par>
    </p:tnLst>
    <p:bldLst>
      <p:bldP spid="1326088" grpId="0"/>
      <p:bldP spid="1326088" grpId="1"/>
      <p:bldP spid="1326090" grpId="0"/>
      <p:bldP spid="1326090" grpId="1"/>
      <p:bldP spid="1326092" grpId="0"/>
      <p:bldP spid="1326092" grpId="1"/>
      <p:bldP spid="1326094" grpId="0"/>
      <p:bldP spid="1326094" grpId="1"/>
      <p:bldP spid="1326096" grpId="0"/>
      <p:bldP spid="1326096" grpId="1"/>
      <p:bldP spid="1326098" grpId="0"/>
      <p:bldP spid="1326098" grpId="1"/>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084143">
            <a:off x="4990738" y="2837735"/>
            <a:ext cx="3650109" cy="2334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6631"/>
            <a:ext cx="8784976" cy="1340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60" y="1628800"/>
            <a:ext cx="3960440"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68651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40"/>
          <p:cNvSpPr>
            <a:spLocks noGrp="1"/>
          </p:cNvSpPr>
          <p:nvPr>
            <p:ph type="title"/>
          </p:nvPr>
        </p:nvSpPr>
        <p:spPr>
          <a:xfrm>
            <a:off x="457200" y="188641"/>
            <a:ext cx="8435280" cy="1228997"/>
          </a:xfrm>
          <a:solidFill>
            <a:schemeClr val="tx1"/>
          </a:solidFill>
        </p:spPr>
        <p:txBody>
          <a:bodyPr>
            <a:normAutofit/>
          </a:bodyPr>
          <a:lstStyle/>
          <a:p>
            <a:r>
              <a:rPr lang="en-US" altLang="zh-CN" sz="4800" b="1" dirty="0" smtClean="0">
                <a:solidFill>
                  <a:schemeClr val="bg1"/>
                </a:solidFill>
              </a:rPr>
              <a:t>Text Organization</a:t>
            </a:r>
          </a:p>
        </p:txBody>
      </p:sp>
      <p:pic>
        <p:nvPicPr>
          <p:cNvPr id="44039" name="Picture 45" descr="winston-churchill-hussar-18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847850"/>
            <a:ext cx="33655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46"/>
          <p:cNvSpPr>
            <a:spLocks noChangeArrowheads="1"/>
          </p:cNvSpPr>
          <p:nvPr/>
        </p:nvSpPr>
        <p:spPr bwMode="auto">
          <a:xfrm>
            <a:off x="739675" y="3324225"/>
            <a:ext cx="322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80000"/>
              </a:lnSpc>
              <a:spcBef>
                <a:spcPct val="0"/>
              </a:spcBef>
              <a:buFontTx/>
              <a:buNone/>
            </a:pPr>
            <a:r>
              <a:rPr lang="en-US" altLang="zh-CN" b="0" dirty="0">
                <a:hlinkClick r:id="rId4" action="ppaction://hlinksldjump"/>
              </a:rPr>
              <a:t>Winston Churchill </a:t>
            </a:r>
          </a:p>
          <a:p>
            <a:pPr eaLnBrk="1" hangingPunct="1">
              <a:lnSpc>
                <a:spcPct val="80000"/>
              </a:lnSpc>
              <a:spcBef>
                <a:spcPct val="0"/>
              </a:spcBef>
              <a:buFontTx/>
              <a:buNone/>
            </a:pPr>
            <a:r>
              <a:rPr lang="en-US" altLang="zh-CN" b="0" dirty="0">
                <a:hlinkClick r:id="rId4" action="ppaction://hlinksldjump"/>
              </a:rPr>
              <a:t>as a soldier</a:t>
            </a:r>
            <a:endParaRPr lang="zh-CN" altLang="en-US" b="0" dirty="0"/>
          </a:p>
        </p:txBody>
      </p:sp>
      <p:sp>
        <p:nvSpPr>
          <p:cNvPr id="44041" name="Rectangle 48"/>
          <p:cNvSpPr>
            <a:spLocks noChangeArrowheads="1"/>
          </p:cNvSpPr>
          <p:nvPr/>
        </p:nvSpPr>
        <p:spPr bwMode="auto">
          <a:xfrm>
            <a:off x="806446" y="4293096"/>
            <a:ext cx="32766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80000"/>
              </a:lnSpc>
              <a:spcBef>
                <a:spcPct val="0"/>
              </a:spcBef>
              <a:buFontTx/>
              <a:buNone/>
            </a:pPr>
            <a:r>
              <a:rPr lang="en-US" altLang="zh-CN" b="0" dirty="0">
                <a:hlinkClick r:id="rId5" action="ppaction://hlinksldjump"/>
              </a:rPr>
              <a:t>Winston Churchill </a:t>
            </a:r>
          </a:p>
          <a:p>
            <a:pPr eaLnBrk="1" hangingPunct="1">
              <a:lnSpc>
                <a:spcPct val="80000"/>
              </a:lnSpc>
              <a:spcBef>
                <a:spcPct val="0"/>
              </a:spcBef>
              <a:buFontTx/>
              <a:buNone/>
            </a:pPr>
            <a:r>
              <a:rPr lang="en-US" altLang="zh-CN" b="0" dirty="0">
                <a:hlinkClick r:id="rId5" action="ppaction://hlinksldjump"/>
              </a:rPr>
              <a:t>as a statesman</a:t>
            </a:r>
            <a:endParaRPr lang="zh-CN" altLang="en-US" b="0" dirty="0"/>
          </a:p>
        </p:txBody>
      </p:sp>
      <p:sp>
        <p:nvSpPr>
          <p:cNvPr id="44042" name="Rectangle 49"/>
          <p:cNvSpPr>
            <a:spLocks noChangeArrowheads="1"/>
          </p:cNvSpPr>
          <p:nvPr/>
        </p:nvSpPr>
        <p:spPr bwMode="auto">
          <a:xfrm>
            <a:off x="827088" y="5308600"/>
            <a:ext cx="32766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80000"/>
              </a:lnSpc>
              <a:spcBef>
                <a:spcPct val="0"/>
              </a:spcBef>
              <a:buFontTx/>
              <a:buNone/>
            </a:pPr>
            <a:r>
              <a:rPr lang="en-US" altLang="zh-CN" b="0" dirty="0">
                <a:hlinkClick r:id="rId6" action="ppaction://hlinksldjump"/>
              </a:rPr>
              <a:t>Winston Churchill’s </a:t>
            </a:r>
          </a:p>
          <a:p>
            <a:pPr eaLnBrk="1" hangingPunct="1">
              <a:lnSpc>
                <a:spcPct val="80000"/>
              </a:lnSpc>
              <a:spcBef>
                <a:spcPct val="0"/>
              </a:spcBef>
              <a:buFontTx/>
              <a:buNone/>
            </a:pPr>
            <a:r>
              <a:rPr lang="en-US" altLang="zh-CN" b="0" dirty="0">
                <a:hlinkClick r:id="rId6" action="ppaction://hlinksldjump"/>
              </a:rPr>
              <a:t>personality</a:t>
            </a:r>
            <a:endParaRPr lang="zh-CN" altLang="en-US" b="0" dirty="0"/>
          </a:p>
        </p:txBody>
      </p:sp>
      <p:sp>
        <p:nvSpPr>
          <p:cNvPr id="44043" name="Rectangle 65"/>
          <p:cNvSpPr>
            <a:spLocks noChangeArrowheads="1"/>
          </p:cNvSpPr>
          <p:nvPr/>
        </p:nvSpPr>
        <p:spPr bwMode="auto">
          <a:xfrm>
            <a:off x="739675" y="2276872"/>
            <a:ext cx="322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80000"/>
              </a:lnSpc>
              <a:spcBef>
                <a:spcPct val="0"/>
              </a:spcBef>
              <a:buFontTx/>
              <a:buNone/>
            </a:pPr>
            <a:r>
              <a:rPr lang="en-US" altLang="zh-CN" b="0" dirty="0">
                <a:hlinkClick r:id="rId7" action="ppaction://hlinksldjump"/>
              </a:rPr>
              <a:t>Winston Churchill’s </a:t>
            </a:r>
          </a:p>
          <a:p>
            <a:pPr eaLnBrk="1" hangingPunct="1">
              <a:lnSpc>
                <a:spcPct val="80000"/>
              </a:lnSpc>
              <a:spcBef>
                <a:spcPct val="0"/>
              </a:spcBef>
              <a:buFontTx/>
              <a:buNone/>
            </a:pPr>
            <a:r>
              <a:rPr lang="en-US" altLang="zh-CN" b="0" dirty="0">
                <a:hlinkClick r:id="rId7" action="ppaction://hlinksldjump"/>
              </a:rPr>
              <a:t>early years</a:t>
            </a:r>
            <a:endParaRPr lang="zh-CN" altLang="en-US" b="0" dirty="0"/>
          </a:p>
        </p:txBody>
      </p:sp>
      <p:sp>
        <p:nvSpPr>
          <p:cNvPr id="44044" name="Rectangle 69"/>
          <p:cNvSpPr>
            <a:spLocks noChangeArrowheads="1"/>
          </p:cNvSpPr>
          <p:nvPr/>
        </p:nvSpPr>
        <p:spPr bwMode="auto">
          <a:xfrm>
            <a:off x="251520" y="1617017"/>
            <a:ext cx="28039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spcBef>
                <a:spcPct val="0"/>
              </a:spcBef>
              <a:buFontTx/>
              <a:buNone/>
            </a:pPr>
            <a:r>
              <a:rPr lang="en-US" altLang="zh-CN" dirty="0"/>
              <a:t>Identify </a:t>
            </a:r>
            <a:r>
              <a:rPr lang="en-US" altLang="zh-CN" dirty="0" smtClean="0"/>
              <a:t>the body.</a:t>
            </a:r>
            <a:endParaRPr lang="en-US" altLang="zh-CN" dirty="0"/>
          </a:p>
        </p:txBody>
      </p:sp>
      <p:pic>
        <p:nvPicPr>
          <p:cNvPr id="1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1520" y="192317"/>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菱形 1">
            <a:hlinkClick r:id="rId9" action="ppaction://hlinksldjump"/>
          </p:cNvPr>
          <p:cNvSpPr/>
          <p:nvPr/>
        </p:nvSpPr>
        <p:spPr>
          <a:xfrm>
            <a:off x="8892480" y="6525344"/>
            <a:ext cx="144016" cy="14401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4727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043"/>
                                        </p:tgtEl>
                                        <p:attrNameLst>
                                          <p:attrName>style.visibility</p:attrName>
                                        </p:attrNameLst>
                                      </p:cBhvr>
                                      <p:to>
                                        <p:strVal val="visible"/>
                                      </p:to>
                                    </p:set>
                                    <p:animEffect transition="in" filter="fade">
                                      <p:cBhvr>
                                        <p:cTn id="7" dur="500"/>
                                        <p:tgtEl>
                                          <p:spTgt spid="440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040"/>
                                        </p:tgtEl>
                                        <p:attrNameLst>
                                          <p:attrName>style.visibility</p:attrName>
                                        </p:attrNameLst>
                                      </p:cBhvr>
                                      <p:to>
                                        <p:strVal val="visible"/>
                                      </p:to>
                                    </p:set>
                                    <p:animEffect transition="in" filter="fade">
                                      <p:cBhvr>
                                        <p:cTn id="12" dur="500"/>
                                        <p:tgtEl>
                                          <p:spTgt spid="440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041"/>
                                        </p:tgtEl>
                                        <p:attrNameLst>
                                          <p:attrName>style.visibility</p:attrName>
                                        </p:attrNameLst>
                                      </p:cBhvr>
                                      <p:to>
                                        <p:strVal val="visible"/>
                                      </p:to>
                                    </p:set>
                                    <p:animEffect transition="in" filter="fade">
                                      <p:cBhvr>
                                        <p:cTn id="17" dur="500"/>
                                        <p:tgtEl>
                                          <p:spTgt spid="440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042"/>
                                        </p:tgtEl>
                                        <p:attrNameLst>
                                          <p:attrName>style.visibility</p:attrName>
                                        </p:attrNameLst>
                                      </p:cBhvr>
                                      <p:to>
                                        <p:strVal val="visible"/>
                                      </p:to>
                                    </p:set>
                                    <p:animEffect transition="in" filter="fade">
                                      <p:cBhvr>
                                        <p:cTn id="22" dur="500"/>
                                        <p:tgtEl>
                                          <p:spTgt spid="44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p:bldP spid="44041" grpId="0"/>
      <p:bldP spid="44042" grpId="0"/>
      <p:bldP spid="440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40"/>
          <p:cNvSpPr>
            <a:spLocks noGrp="1"/>
          </p:cNvSpPr>
          <p:nvPr>
            <p:ph type="title"/>
          </p:nvPr>
        </p:nvSpPr>
        <p:spPr>
          <a:xfrm>
            <a:off x="457200" y="188641"/>
            <a:ext cx="8435280" cy="1228997"/>
          </a:xfrm>
          <a:solidFill>
            <a:schemeClr val="tx1"/>
          </a:solidFill>
        </p:spPr>
        <p:txBody>
          <a:bodyPr>
            <a:normAutofit/>
          </a:bodyPr>
          <a:lstStyle/>
          <a:p>
            <a:r>
              <a:rPr lang="en-US" altLang="zh-CN" sz="4800" b="1" dirty="0" smtClean="0">
                <a:solidFill>
                  <a:schemeClr val="bg1"/>
                </a:solidFill>
              </a:rPr>
              <a:t>Text Organization</a:t>
            </a:r>
          </a:p>
        </p:txBody>
      </p:sp>
      <p:sp>
        <p:nvSpPr>
          <p:cNvPr id="44043" name="Rectangle 65"/>
          <p:cNvSpPr>
            <a:spLocks noChangeArrowheads="1"/>
          </p:cNvSpPr>
          <p:nvPr/>
        </p:nvSpPr>
        <p:spPr bwMode="auto">
          <a:xfrm>
            <a:off x="1475656" y="1784285"/>
            <a:ext cx="6696744"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80000"/>
              </a:lnSpc>
              <a:spcBef>
                <a:spcPct val="0"/>
              </a:spcBef>
              <a:buFontTx/>
              <a:buNone/>
            </a:pPr>
            <a:r>
              <a:rPr lang="en-US" altLang="zh-CN" sz="3200" dirty="0"/>
              <a:t>Winston Churchill’s </a:t>
            </a:r>
            <a:r>
              <a:rPr lang="en-US" altLang="zh-CN" sz="3200" dirty="0" smtClean="0"/>
              <a:t>early </a:t>
            </a:r>
            <a:r>
              <a:rPr lang="en-US" altLang="zh-CN" sz="3200" dirty="0"/>
              <a:t>years</a:t>
            </a:r>
            <a:endParaRPr lang="zh-CN" altLang="en-US" sz="3200" dirty="0"/>
          </a:p>
        </p:txBody>
      </p:sp>
      <p:pic>
        <p:nvPicPr>
          <p:cNvPr id="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92317"/>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图片 1"/>
          <p:cNvPicPr>
            <a:picLocks noChangeAspect="1"/>
          </p:cNvPicPr>
          <p:nvPr/>
        </p:nvPicPr>
        <p:blipFill>
          <a:blip r:embed="rId4"/>
          <a:stretch>
            <a:fillRect/>
          </a:stretch>
        </p:blipFill>
        <p:spPr>
          <a:xfrm>
            <a:off x="457200" y="2625265"/>
            <a:ext cx="3754760" cy="3824779"/>
          </a:xfrm>
          <a:prstGeom prst="rect">
            <a:avLst/>
          </a:prstGeom>
        </p:spPr>
      </p:pic>
      <p:pic>
        <p:nvPicPr>
          <p:cNvPr id="3" name="图片 2">
            <a:hlinkClick r:id="rId5" action="ppaction://hlinksldjump"/>
          </p:cNvPr>
          <p:cNvPicPr>
            <a:picLocks noChangeAspect="1"/>
          </p:cNvPicPr>
          <p:nvPr/>
        </p:nvPicPr>
        <p:blipFill>
          <a:blip r:embed="rId6"/>
          <a:stretch>
            <a:fillRect/>
          </a:stretch>
        </p:blipFill>
        <p:spPr>
          <a:xfrm>
            <a:off x="4499992" y="2625265"/>
            <a:ext cx="4104456" cy="3844003"/>
          </a:xfrm>
          <a:prstGeom prst="rect">
            <a:avLst/>
          </a:prstGeom>
        </p:spPr>
      </p:pic>
    </p:spTree>
    <p:extLst>
      <p:ext uri="{BB962C8B-B14F-4D97-AF65-F5344CB8AC3E}">
        <p14:creationId xmlns:p14="http://schemas.microsoft.com/office/powerpoint/2010/main" val="405003717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043"/>
                                        </p:tgtEl>
                                        <p:attrNameLst>
                                          <p:attrName>style.visibility</p:attrName>
                                        </p:attrNameLst>
                                      </p:cBhvr>
                                      <p:to>
                                        <p:strVal val="visible"/>
                                      </p:to>
                                    </p:set>
                                    <p:animEffect transition="in" filter="fade">
                                      <p:cBhvr>
                                        <p:cTn id="7" dur="500"/>
                                        <p:tgtEl>
                                          <p:spTgt spid="44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40"/>
          <p:cNvSpPr>
            <a:spLocks noGrp="1"/>
          </p:cNvSpPr>
          <p:nvPr>
            <p:ph type="title"/>
          </p:nvPr>
        </p:nvSpPr>
        <p:spPr>
          <a:xfrm>
            <a:off x="457200" y="188641"/>
            <a:ext cx="8435280" cy="1228997"/>
          </a:xfrm>
          <a:solidFill>
            <a:schemeClr val="tx1"/>
          </a:solidFill>
        </p:spPr>
        <p:txBody>
          <a:bodyPr>
            <a:normAutofit/>
          </a:bodyPr>
          <a:lstStyle/>
          <a:p>
            <a:r>
              <a:rPr lang="en-US" altLang="zh-CN" sz="4800" b="1" dirty="0" smtClean="0">
                <a:solidFill>
                  <a:schemeClr val="bg1"/>
                </a:solidFill>
              </a:rPr>
              <a:t>Text Organization</a:t>
            </a:r>
          </a:p>
        </p:txBody>
      </p:sp>
      <p:sp>
        <p:nvSpPr>
          <p:cNvPr id="44043" name="Rectangle 65"/>
          <p:cNvSpPr>
            <a:spLocks noChangeArrowheads="1"/>
          </p:cNvSpPr>
          <p:nvPr/>
        </p:nvSpPr>
        <p:spPr bwMode="auto">
          <a:xfrm>
            <a:off x="1403648" y="1700808"/>
            <a:ext cx="6696744"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Century Gothic" pitchFamily="34" charset="0"/>
                <a:ea typeface="宋体" pitchFamily="2" charset="-122"/>
              </a:defRPr>
            </a:lvl1pPr>
            <a:lvl2pPr marL="742950" indent="-285750">
              <a:defRPr sz="2400" b="1">
                <a:solidFill>
                  <a:schemeClr val="tx1"/>
                </a:solidFill>
                <a:latin typeface="Century Gothic" pitchFamily="34" charset="0"/>
                <a:ea typeface="宋体" pitchFamily="2" charset="-122"/>
              </a:defRPr>
            </a:lvl2pPr>
            <a:lvl3pPr marL="1143000" indent="-228600">
              <a:defRPr sz="2400" b="1">
                <a:solidFill>
                  <a:schemeClr val="tx1"/>
                </a:solidFill>
                <a:latin typeface="Century Gothic" pitchFamily="34" charset="0"/>
                <a:ea typeface="宋体" pitchFamily="2" charset="-122"/>
              </a:defRPr>
            </a:lvl3pPr>
            <a:lvl4pPr marL="1600200" indent="-228600">
              <a:defRPr sz="2400" b="1">
                <a:solidFill>
                  <a:schemeClr val="tx1"/>
                </a:solidFill>
                <a:latin typeface="Century Gothic" pitchFamily="34" charset="0"/>
                <a:ea typeface="宋体" pitchFamily="2" charset="-122"/>
              </a:defRPr>
            </a:lvl4pPr>
            <a:lvl5pPr marL="2057400" indent="-228600">
              <a:defRPr sz="2400" b="1">
                <a:solidFill>
                  <a:schemeClr val="tx1"/>
                </a:solidFill>
                <a:latin typeface="Century Gothic" pitchFamily="34" charset="0"/>
                <a:ea typeface="宋体" pitchFamily="2" charset="-122"/>
              </a:defRPr>
            </a:lvl5pPr>
            <a:lvl6pPr marL="25146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6pPr>
            <a:lvl7pPr marL="29718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7pPr>
            <a:lvl8pPr marL="34290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8pPr>
            <a:lvl9pPr marL="3886200" indent="-228600" eaLnBrk="0" fontAlgn="base" hangingPunct="0">
              <a:spcBef>
                <a:spcPct val="20000"/>
              </a:spcBef>
              <a:spcAft>
                <a:spcPct val="0"/>
              </a:spcAft>
              <a:buFont typeface="Arial" pitchFamily="34" charset="0"/>
              <a:defRPr sz="2400" b="1">
                <a:solidFill>
                  <a:schemeClr val="tx1"/>
                </a:solidFill>
                <a:latin typeface="Century Gothic" pitchFamily="34" charset="0"/>
                <a:ea typeface="宋体" pitchFamily="2" charset="-122"/>
              </a:defRPr>
            </a:lvl9pPr>
          </a:lstStyle>
          <a:p>
            <a:pPr eaLnBrk="1" hangingPunct="1">
              <a:lnSpc>
                <a:spcPct val="80000"/>
              </a:lnSpc>
              <a:spcBef>
                <a:spcPct val="0"/>
              </a:spcBef>
              <a:buFontTx/>
              <a:buNone/>
            </a:pPr>
            <a:r>
              <a:rPr lang="en-US" altLang="zh-CN" sz="3200" dirty="0"/>
              <a:t>Winston Churchill’s </a:t>
            </a:r>
            <a:r>
              <a:rPr lang="en-US" altLang="zh-CN" sz="3200" dirty="0" smtClean="0"/>
              <a:t>early </a:t>
            </a:r>
            <a:r>
              <a:rPr lang="en-US" altLang="zh-CN" sz="3200" dirty="0"/>
              <a:t>years</a:t>
            </a:r>
            <a:endParaRPr lang="zh-CN" altLang="en-US" sz="3200" dirty="0"/>
          </a:p>
        </p:txBody>
      </p:sp>
      <p:pic>
        <p:nvPicPr>
          <p:cNvPr id="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92317"/>
            <a:ext cx="2016224" cy="122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57200" y="2348880"/>
            <a:ext cx="8178080" cy="4154984"/>
          </a:xfrm>
          <a:prstGeom prst="rect">
            <a:avLst/>
          </a:prstGeom>
        </p:spPr>
        <p:txBody>
          <a:bodyPr wrap="square">
            <a:spAutoFit/>
          </a:bodyPr>
          <a:lstStyle/>
          <a:p>
            <a:r>
              <a:rPr lang="en-US" altLang="zh-CN" sz="2400" dirty="0"/>
              <a:t>4  Winston Churchill was born in 1874 into one of Britain’s grandest families. The </a:t>
            </a:r>
            <a:r>
              <a:rPr lang="en-US" altLang="zh-CN" sz="2400" dirty="0" err="1"/>
              <a:t>Churchills</a:t>
            </a:r>
            <a:r>
              <a:rPr lang="en-US" altLang="zh-CN" sz="2400" dirty="0"/>
              <a:t> had been fighting for king and country for generations. Young Winston always believed he’d do the same. But self-belief was something he maintained despite rather than because of his family. His father Lord Randolph Churchill (1849–1895), and his mother, Jennie (1854–1921), were both cold and distant people. Winston was </a:t>
            </a:r>
            <a:r>
              <a:rPr lang="en-US" altLang="zh-CN" sz="2400" dirty="0">
                <a:hlinkClick r:id="rId4" action="ppaction://hlinksldjump"/>
              </a:rPr>
              <a:t>packed off </a:t>
            </a:r>
            <a:r>
              <a:rPr lang="en-US" altLang="zh-CN" sz="2400" dirty="0"/>
              <a:t>to Harrow. He wasn’t good-looking or clever; he was sickly, with a </a:t>
            </a:r>
            <a:r>
              <a:rPr lang="en-US" altLang="zh-CN" sz="2400" dirty="0">
                <a:hlinkClick r:id="rId5" action="ppaction://hlinksldjump"/>
              </a:rPr>
              <a:t>lisp</a:t>
            </a:r>
            <a:r>
              <a:rPr lang="en-US" altLang="zh-CN" sz="2400" dirty="0"/>
              <a:t> and a stammer. He was bound to be </a:t>
            </a:r>
            <a:r>
              <a:rPr lang="en-US" altLang="zh-CN" sz="2400" dirty="0">
                <a:hlinkClick r:id="rId6" action="ppaction://hlinksldjump"/>
              </a:rPr>
              <a:t>bullied</a:t>
            </a:r>
            <a:r>
              <a:rPr lang="en-US" altLang="zh-CN" sz="2400" dirty="0"/>
              <a:t> – and he was. Far from giving support, Winston’s father predicted his child would “</a:t>
            </a:r>
            <a:r>
              <a:rPr lang="en-US" altLang="zh-CN" sz="2400" dirty="0">
                <a:hlinkClick r:id="rId7" action="ppaction://hlinksldjump"/>
              </a:rPr>
              <a:t>degenerate</a:t>
            </a:r>
            <a:r>
              <a:rPr lang="en-US" altLang="zh-CN" sz="2400" dirty="0"/>
              <a:t> into a shabby, unhappy and futile existence”.</a:t>
            </a:r>
          </a:p>
        </p:txBody>
      </p:sp>
    </p:spTree>
    <p:extLst>
      <p:ext uri="{BB962C8B-B14F-4D97-AF65-F5344CB8AC3E}">
        <p14:creationId xmlns:p14="http://schemas.microsoft.com/office/powerpoint/2010/main" val="159159023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2247</TotalTime>
  <Words>5192</Words>
  <Application>Microsoft Office PowerPoint</Application>
  <PresentationFormat>全屏显示(4:3)</PresentationFormat>
  <Paragraphs>548</Paragraphs>
  <Slides>66</Slides>
  <Notes>36</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66</vt:i4>
      </vt:variant>
    </vt:vector>
  </HeadingPairs>
  <TitlesOfParts>
    <vt:vector size="77" baseType="lpstr">
      <vt:lpstr>Palatino Roman</vt:lpstr>
      <vt:lpstr>黑体</vt:lpstr>
      <vt:lpstr>宋体</vt:lpstr>
      <vt:lpstr>Arial</vt:lpstr>
      <vt:lpstr>Arial Black</vt:lpstr>
      <vt:lpstr>Calibri</vt:lpstr>
      <vt:lpstr>Century Gothic</vt:lpstr>
      <vt:lpstr>Mistral</vt:lpstr>
      <vt:lpstr>Times New Roman</vt:lpstr>
      <vt:lpstr>Wingdings</vt:lpstr>
      <vt:lpstr>Office 主题</vt:lpstr>
      <vt:lpstr>PowerPoint 演示文稿</vt:lpstr>
      <vt:lpstr> </vt:lpstr>
      <vt:lpstr> </vt:lpstr>
      <vt:lpstr>PowerPoint 演示文稿</vt:lpstr>
      <vt:lpstr>PowerPoint 演示文稿</vt:lpstr>
      <vt:lpstr>PowerPoint 演示文稿</vt:lpstr>
      <vt:lpstr>Text Organization</vt:lpstr>
      <vt:lpstr>Text Organization</vt:lpstr>
      <vt:lpstr>Text Organization</vt:lpstr>
      <vt:lpstr>Text Organization</vt:lpstr>
      <vt:lpstr>Text Organization</vt:lpstr>
      <vt:lpstr>Military career</vt:lpstr>
      <vt:lpstr>Military career</vt:lpstr>
      <vt:lpstr>Military career</vt:lpstr>
      <vt:lpstr>Political career</vt:lpstr>
      <vt:lpstr>PowerPoint 演示文稿</vt:lpstr>
      <vt:lpstr>PowerPoint 演示文稿</vt:lpstr>
      <vt:lpstr>Difficult Sentences</vt:lpstr>
      <vt:lpstr>PowerPoint 演示文稿</vt:lpstr>
      <vt:lpstr>PowerPoint 演示文稿</vt:lpstr>
      <vt:lpstr>PowerPoint 演示文稿</vt:lpstr>
      <vt:lpstr>PowerPoint 演示文稿</vt:lpstr>
      <vt:lpstr>PowerPoint 演示文稿</vt:lpstr>
      <vt:lpstr>Words &amp; Expressions</vt:lpstr>
      <vt:lpstr>PowerPoint 演示文稿</vt:lpstr>
      <vt:lpstr>democracy n.</vt:lpstr>
      <vt:lpstr>PowerPoint 演示文稿</vt:lpstr>
      <vt:lpstr>PowerPoint 演示文稿</vt:lpstr>
      <vt:lpstr>PowerPoint 演示文稿</vt:lpstr>
      <vt:lpstr>PowerPoint 演示文稿</vt:lpstr>
      <vt:lpstr>PowerPoint 演示文稿</vt:lpstr>
      <vt:lpstr>bully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retreat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date back to </vt:lpstr>
      <vt:lpstr>get sb. out of </vt:lpstr>
      <vt:lpstr>take off </vt:lpstr>
      <vt:lpstr>sit out </vt:lpstr>
      <vt:lpstr>lay down </vt:lpstr>
      <vt:lpstr>sum up </vt:lpstr>
      <vt:lpstr>Useful Expressions</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apple-7</dc:creator>
  <cp:lastModifiedBy>user2</cp:lastModifiedBy>
  <cp:revision>198</cp:revision>
  <dcterms:created xsi:type="dcterms:W3CDTF">2017-05-21T13:46:17Z</dcterms:created>
  <dcterms:modified xsi:type="dcterms:W3CDTF">2021-06-24T10:39:19Z</dcterms:modified>
</cp:coreProperties>
</file>